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12192000" cy="6858000"/>
  <p:custDataLst>
    <p:tags r:id="rId18"/>
  </p:custDataLst>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26" y="204"/>
      </p:cViewPr>
      <p:guideLst>
        <p:guide orient="horz" pos="2880"/>
        <p:guide pos="216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0" i="0">
                <a:solidFill>
                  <a:schemeClr val="tx1"/>
                </a:solidFill>
                <a:latin typeface="Lucida Sans"/>
                <a:cs typeface="Lucida Sans"/>
              </a:defRPr>
            </a:lvl1pPr>
          </a:lstStyle>
          <a:p>
            <a:endParaRPr/>
          </a:p>
        </p:txBody>
      </p:sp>
      <p:sp>
        <p:nvSpPr>
          <p:cNvPr id="3" name="Holder 3"/>
          <p:cNvSpPr>
            <a:spLocks noGrp="1"/>
          </p:cNvSpPr>
          <p:nvPr>
            <p:ph type="body" idx="1"/>
          </p:nvPr>
        </p:nvSpPr>
        <p:spPr/>
        <p:txBody>
          <a:bodyPr lIns="0" tIns="0" rIns="0" bIns="0"/>
          <a:lstStyle>
            <a:lvl1pPr>
              <a:defRPr sz="36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000" b="0" i="0">
                <a:solidFill>
                  <a:schemeClr val="tx1"/>
                </a:solidFill>
                <a:latin typeface="Lucida Sans"/>
                <a:cs typeface="Lucida San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custGeom>
            <a:avLst/>
            <a:gdLst/>
            <a:ahLst/>
            <a:cxnLst/>
            <a:rect l="l" t="t" r="r" b="b"/>
            <a:pathLst>
              <a:path w="12192000" h="6858000">
                <a:moveTo>
                  <a:pt x="12192000" y="0"/>
                </a:moveTo>
                <a:lnTo>
                  <a:pt x="12192000" y="6857999"/>
                </a:lnTo>
                <a:lnTo>
                  <a:pt x="0" y="6857999"/>
                </a:lnTo>
                <a:lnTo>
                  <a:pt x="0" y="0"/>
                </a:lnTo>
                <a:lnTo>
                  <a:pt x="12192000" y="0"/>
                </a:lnTo>
                <a:close/>
              </a:path>
            </a:pathLst>
          </a:custGeom>
          <a:solidFill>
            <a:srgbClr val="F1EDD9"/>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5000" b="0" i="0">
                <a:solidFill>
                  <a:schemeClr val="tx1"/>
                </a:solidFill>
                <a:latin typeface="Lucida Sans"/>
                <a:cs typeface="Lucid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09955" y="0"/>
            <a:ext cx="2952115" cy="6858000"/>
          </a:xfrm>
          <a:custGeom>
            <a:avLst/>
            <a:gdLst/>
            <a:ahLst/>
            <a:cxnLst/>
            <a:rect l="l" t="t" r="r" b="b"/>
            <a:pathLst>
              <a:path w="2952115" h="6858000">
                <a:moveTo>
                  <a:pt x="2951988" y="0"/>
                </a:moveTo>
                <a:lnTo>
                  <a:pt x="2951988" y="6857999"/>
                </a:lnTo>
                <a:lnTo>
                  <a:pt x="0" y="6857999"/>
                </a:lnTo>
                <a:lnTo>
                  <a:pt x="0" y="0"/>
                </a:lnTo>
                <a:lnTo>
                  <a:pt x="2951988" y="0"/>
                </a:lnTo>
                <a:close/>
              </a:path>
            </a:pathLst>
          </a:custGeom>
          <a:solidFill>
            <a:srgbClr val="F1EDD9"/>
          </a:solidFill>
        </p:spPr>
        <p:txBody>
          <a:bodyPr wrap="square" lIns="0" tIns="0" rIns="0" bIns="0" rtlCol="0"/>
          <a:lstStyle/>
          <a:p>
            <a:endParaRPr/>
          </a:p>
        </p:txBody>
      </p:sp>
      <p:sp>
        <p:nvSpPr>
          <p:cNvPr id="17" name="bk object 17"/>
          <p:cNvSpPr/>
          <p:nvPr/>
        </p:nvSpPr>
        <p:spPr>
          <a:xfrm>
            <a:off x="10779866" y="4082796"/>
            <a:ext cx="1355746" cy="787714"/>
          </a:xfrm>
          <a:prstGeom prst="rect">
            <a:avLst/>
          </a:prstGeom>
          <a:blipFill>
            <a:blip r:embed="rId2"/>
            <a:stretch>
              <a:fillRect/>
            </a:stretch>
          </a:blipFill>
        </p:spPr>
        <p:txBody>
          <a:bodyPr wrap="square" lIns="0" tIns="0" rIns="0" bIns="0" rtlCol="0"/>
          <a:lstStyle/>
          <a:p>
            <a:endParaRPr/>
          </a:p>
        </p:txBody>
      </p:sp>
      <p:sp>
        <p:nvSpPr>
          <p:cNvPr id="18" name="bk object 18"/>
          <p:cNvSpPr/>
          <p:nvPr/>
        </p:nvSpPr>
        <p:spPr>
          <a:xfrm>
            <a:off x="7866888" y="5846064"/>
            <a:ext cx="634365" cy="650875"/>
          </a:xfrm>
          <a:custGeom>
            <a:avLst/>
            <a:gdLst/>
            <a:ahLst/>
            <a:cxnLst/>
            <a:rect l="l" t="t" r="r" b="b"/>
            <a:pathLst>
              <a:path w="634365" h="650875">
                <a:moveTo>
                  <a:pt x="289432" y="0"/>
                </a:moveTo>
                <a:lnTo>
                  <a:pt x="229552" y="5594"/>
                </a:lnTo>
                <a:lnTo>
                  <a:pt x="172338" y="24104"/>
                </a:lnTo>
                <a:lnTo>
                  <a:pt x="123174" y="53366"/>
                </a:lnTo>
                <a:lnTo>
                  <a:pt x="79247" y="92964"/>
                </a:lnTo>
                <a:lnTo>
                  <a:pt x="46069" y="139015"/>
                </a:lnTo>
                <a:lnTo>
                  <a:pt x="20683" y="192870"/>
                </a:lnTo>
                <a:lnTo>
                  <a:pt x="5159" y="255654"/>
                </a:lnTo>
                <a:lnTo>
                  <a:pt x="0" y="323659"/>
                </a:lnTo>
                <a:lnTo>
                  <a:pt x="1287" y="357656"/>
                </a:lnTo>
                <a:lnTo>
                  <a:pt x="11626" y="424363"/>
                </a:lnTo>
                <a:lnTo>
                  <a:pt x="32242" y="482199"/>
                </a:lnTo>
                <a:lnTo>
                  <a:pt x="61848" y="532445"/>
                </a:lnTo>
                <a:lnTo>
                  <a:pt x="98633" y="574302"/>
                </a:lnTo>
                <a:lnTo>
                  <a:pt x="145166" y="609056"/>
                </a:lnTo>
                <a:lnTo>
                  <a:pt x="199386" y="634771"/>
                </a:lnTo>
                <a:lnTo>
                  <a:pt x="259957" y="648865"/>
                </a:lnTo>
                <a:lnTo>
                  <a:pt x="292861" y="650748"/>
                </a:lnTo>
                <a:lnTo>
                  <a:pt x="323786" y="648865"/>
                </a:lnTo>
                <a:lnTo>
                  <a:pt x="383016" y="634771"/>
                </a:lnTo>
                <a:lnTo>
                  <a:pt x="427464" y="612767"/>
                </a:lnTo>
                <a:lnTo>
                  <a:pt x="458464" y="589311"/>
                </a:lnTo>
                <a:lnTo>
                  <a:pt x="472058" y="575005"/>
                </a:lnTo>
                <a:lnTo>
                  <a:pt x="633983" y="575005"/>
                </a:lnTo>
                <a:lnTo>
                  <a:pt x="633983" y="502691"/>
                </a:lnTo>
                <a:lnTo>
                  <a:pt x="316991" y="502691"/>
                </a:lnTo>
                <a:lnTo>
                  <a:pt x="299003" y="501992"/>
                </a:lnTo>
                <a:lnTo>
                  <a:pt x="251586" y="488924"/>
                </a:lnTo>
                <a:lnTo>
                  <a:pt x="215671" y="461326"/>
                </a:lnTo>
                <a:lnTo>
                  <a:pt x="190357" y="424792"/>
                </a:lnTo>
                <a:lnTo>
                  <a:pt x="174676" y="379387"/>
                </a:lnTo>
                <a:lnTo>
                  <a:pt x="168782" y="327088"/>
                </a:lnTo>
                <a:lnTo>
                  <a:pt x="169445" y="310523"/>
                </a:lnTo>
                <a:lnTo>
                  <a:pt x="179196" y="258229"/>
                </a:lnTo>
                <a:lnTo>
                  <a:pt x="197574" y="216111"/>
                </a:lnTo>
                <a:lnTo>
                  <a:pt x="226552" y="181625"/>
                </a:lnTo>
                <a:lnTo>
                  <a:pt x="265646" y="158758"/>
                </a:lnTo>
                <a:lnTo>
                  <a:pt x="316991" y="151498"/>
                </a:lnTo>
                <a:lnTo>
                  <a:pt x="633983" y="151498"/>
                </a:lnTo>
                <a:lnTo>
                  <a:pt x="633983" y="72301"/>
                </a:lnTo>
                <a:lnTo>
                  <a:pt x="465200" y="72301"/>
                </a:lnTo>
                <a:lnTo>
                  <a:pt x="458106" y="65417"/>
                </a:lnTo>
                <a:lnTo>
                  <a:pt x="447500" y="55951"/>
                </a:lnTo>
                <a:lnTo>
                  <a:pt x="403935" y="27275"/>
                </a:lnTo>
                <a:lnTo>
                  <a:pt x="361822" y="10325"/>
                </a:lnTo>
                <a:lnTo>
                  <a:pt x="309459" y="645"/>
                </a:lnTo>
                <a:lnTo>
                  <a:pt x="289432" y="0"/>
                </a:lnTo>
                <a:close/>
              </a:path>
              <a:path w="634365" h="650875">
                <a:moveTo>
                  <a:pt x="633983" y="575005"/>
                </a:moveTo>
                <a:lnTo>
                  <a:pt x="472058" y="575005"/>
                </a:lnTo>
                <a:lnTo>
                  <a:pt x="472058" y="633539"/>
                </a:lnTo>
                <a:lnTo>
                  <a:pt x="633983" y="633539"/>
                </a:lnTo>
                <a:lnTo>
                  <a:pt x="633983" y="575005"/>
                </a:lnTo>
                <a:close/>
              </a:path>
              <a:path w="634365" h="650875">
                <a:moveTo>
                  <a:pt x="633983" y="151498"/>
                </a:moveTo>
                <a:lnTo>
                  <a:pt x="316991" y="151498"/>
                </a:lnTo>
                <a:lnTo>
                  <a:pt x="334444" y="152197"/>
                </a:lnTo>
                <a:lnTo>
                  <a:pt x="350599" y="154509"/>
                </a:lnTo>
                <a:lnTo>
                  <a:pt x="391866" y="173608"/>
                </a:lnTo>
                <a:lnTo>
                  <a:pt x="427227" y="203149"/>
                </a:lnTo>
                <a:lnTo>
                  <a:pt x="452427" y="243331"/>
                </a:lnTo>
                <a:lnTo>
                  <a:pt x="466042" y="292663"/>
                </a:lnTo>
                <a:lnTo>
                  <a:pt x="468629" y="327088"/>
                </a:lnTo>
                <a:lnTo>
                  <a:pt x="467985" y="343661"/>
                </a:lnTo>
                <a:lnTo>
                  <a:pt x="458215" y="395960"/>
                </a:lnTo>
                <a:lnTo>
                  <a:pt x="436945" y="438083"/>
                </a:lnTo>
                <a:lnTo>
                  <a:pt x="405717" y="472570"/>
                </a:lnTo>
                <a:lnTo>
                  <a:pt x="365444" y="495431"/>
                </a:lnTo>
                <a:lnTo>
                  <a:pt x="316991" y="502691"/>
                </a:lnTo>
                <a:lnTo>
                  <a:pt x="633983" y="502691"/>
                </a:lnTo>
                <a:lnTo>
                  <a:pt x="633983" y="151498"/>
                </a:lnTo>
                <a:close/>
              </a:path>
              <a:path w="634365" h="650875">
                <a:moveTo>
                  <a:pt x="633983" y="17208"/>
                </a:moveTo>
                <a:lnTo>
                  <a:pt x="465200" y="17208"/>
                </a:lnTo>
                <a:lnTo>
                  <a:pt x="465200" y="72301"/>
                </a:lnTo>
                <a:lnTo>
                  <a:pt x="633983" y="72301"/>
                </a:lnTo>
                <a:lnTo>
                  <a:pt x="633983" y="17208"/>
                </a:lnTo>
                <a:close/>
              </a:path>
            </a:pathLst>
          </a:custGeom>
          <a:solidFill>
            <a:srgbClr val="000000"/>
          </a:solidFill>
        </p:spPr>
        <p:txBody>
          <a:bodyPr wrap="square" lIns="0" tIns="0" rIns="0" bIns="0" rtlCol="0"/>
          <a:lstStyle/>
          <a:p>
            <a:endParaRPr/>
          </a:p>
        </p:txBody>
      </p:sp>
      <p:sp>
        <p:nvSpPr>
          <p:cNvPr id="19" name="bk object 19"/>
          <p:cNvSpPr/>
          <p:nvPr/>
        </p:nvSpPr>
        <p:spPr>
          <a:xfrm>
            <a:off x="9311640" y="5529071"/>
            <a:ext cx="634365" cy="967740"/>
          </a:xfrm>
          <a:custGeom>
            <a:avLst/>
            <a:gdLst/>
            <a:ahLst/>
            <a:cxnLst/>
            <a:rect l="l" t="t" r="r" b="b"/>
            <a:pathLst>
              <a:path w="634365" h="967739">
                <a:moveTo>
                  <a:pt x="532565" y="891971"/>
                </a:moveTo>
                <a:lnTo>
                  <a:pt x="161925" y="891971"/>
                </a:lnTo>
                <a:lnTo>
                  <a:pt x="175519" y="906285"/>
                </a:lnTo>
                <a:lnTo>
                  <a:pt x="206519" y="929751"/>
                </a:lnTo>
                <a:lnTo>
                  <a:pt x="252414" y="951763"/>
                </a:lnTo>
                <a:lnTo>
                  <a:pt x="310679" y="965857"/>
                </a:lnTo>
                <a:lnTo>
                  <a:pt x="341121" y="967739"/>
                </a:lnTo>
                <a:lnTo>
                  <a:pt x="374026" y="965857"/>
                </a:lnTo>
                <a:lnTo>
                  <a:pt x="434597" y="951763"/>
                </a:lnTo>
                <a:lnTo>
                  <a:pt x="486888" y="926040"/>
                </a:lnTo>
                <a:lnTo>
                  <a:pt x="532565" y="891971"/>
                </a:lnTo>
                <a:close/>
              </a:path>
              <a:path w="634365" h="967739">
                <a:moveTo>
                  <a:pt x="168782" y="0"/>
                </a:moveTo>
                <a:lnTo>
                  <a:pt x="0" y="0"/>
                </a:lnTo>
                <a:lnTo>
                  <a:pt x="0" y="950518"/>
                </a:lnTo>
                <a:lnTo>
                  <a:pt x="161925" y="950518"/>
                </a:lnTo>
                <a:lnTo>
                  <a:pt x="161925" y="891971"/>
                </a:lnTo>
                <a:lnTo>
                  <a:pt x="532565" y="891971"/>
                </a:lnTo>
                <a:lnTo>
                  <a:pt x="572134" y="849410"/>
                </a:lnTo>
                <a:lnTo>
                  <a:pt x="590876" y="819657"/>
                </a:lnTo>
                <a:lnTo>
                  <a:pt x="316991" y="819657"/>
                </a:lnTo>
                <a:lnTo>
                  <a:pt x="299539" y="818956"/>
                </a:lnTo>
                <a:lnTo>
                  <a:pt x="255015" y="805878"/>
                </a:lnTo>
                <a:lnTo>
                  <a:pt x="217654" y="778273"/>
                </a:lnTo>
                <a:lnTo>
                  <a:pt x="188642" y="741732"/>
                </a:lnTo>
                <a:lnTo>
                  <a:pt x="171194" y="696316"/>
                </a:lnTo>
                <a:lnTo>
                  <a:pt x="165353" y="644016"/>
                </a:lnTo>
                <a:lnTo>
                  <a:pt x="165998" y="627442"/>
                </a:lnTo>
                <a:lnTo>
                  <a:pt x="175767" y="575132"/>
                </a:lnTo>
                <a:lnTo>
                  <a:pt x="197038" y="532996"/>
                </a:lnTo>
                <a:lnTo>
                  <a:pt x="229552" y="498505"/>
                </a:lnTo>
                <a:lnTo>
                  <a:pt x="268539" y="475641"/>
                </a:lnTo>
                <a:lnTo>
                  <a:pt x="316991" y="468375"/>
                </a:lnTo>
                <a:lnTo>
                  <a:pt x="594530" y="468375"/>
                </a:lnTo>
                <a:lnTo>
                  <a:pt x="587914" y="455888"/>
                </a:lnTo>
                <a:lnTo>
                  <a:pt x="572134" y="431727"/>
                </a:lnTo>
                <a:lnTo>
                  <a:pt x="554735" y="409828"/>
                </a:lnTo>
                <a:lnTo>
                  <a:pt x="535350" y="389861"/>
                </a:lnTo>
                <a:lnTo>
                  <a:pt x="534518" y="389166"/>
                </a:lnTo>
                <a:lnTo>
                  <a:pt x="168782" y="389166"/>
                </a:lnTo>
                <a:lnTo>
                  <a:pt x="168782" y="0"/>
                </a:lnTo>
                <a:close/>
              </a:path>
              <a:path w="634365" h="967739">
                <a:moveTo>
                  <a:pt x="594530" y="468375"/>
                </a:moveTo>
                <a:lnTo>
                  <a:pt x="316991" y="468375"/>
                </a:lnTo>
                <a:lnTo>
                  <a:pt x="334980" y="469075"/>
                </a:lnTo>
                <a:lnTo>
                  <a:pt x="352313" y="471389"/>
                </a:lnTo>
                <a:lnTo>
                  <a:pt x="395241" y="490492"/>
                </a:lnTo>
                <a:lnTo>
                  <a:pt x="427227" y="520026"/>
                </a:lnTo>
                <a:lnTo>
                  <a:pt x="449534" y="560226"/>
                </a:lnTo>
                <a:lnTo>
                  <a:pt x="462565" y="609574"/>
                </a:lnTo>
                <a:lnTo>
                  <a:pt x="465200" y="644016"/>
                </a:lnTo>
                <a:lnTo>
                  <a:pt x="464538" y="660589"/>
                </a:lnTo>
                <a:lnTo>
                  <a:pt x="454786" y="712889"/>
                </a:lnTo>
                <a:lnTo>
                  <a:pt x="436409" y="755024"/>
                </a:lnTo>
                <a:lnTo>
                  <a:pt x="407431" y="789517"/>
                </a:lnTo>
                <a:lnTo>
                  <a:pt x="368337" y="812387"/>
                </a:lnTo>
                <a:lnTo>
                  <a:pt x="316991" y="819657"/>
                </a:lnTo>
                <a:lnTo>
                  <a:pt x="590876" y="819657"/>
                </a:lnTo>
                <a:lnTo>
                  <a:pt x="613282" y="771436"/>
                </a:lnTo>
                <a:lnTo>
                  <a:pt x="628824" y="708586"/>
                </a:lnTo>
                <a:lnTo>
                  <a:pt x="633983" y="640575"/>
                </a:lnTo>
                <a:lnTo>
                  <a:pt x="632696" y="606562"/>
                </a:lnTo>
                <a:lnTo>
                  <a:pt x="628824" y="572552"/>
                </a:lnTo>
                <a:lnTo>
                  <a:pt x="622357" y="539835"/>
                </a:lnTo>
                <a:lnTo>
                  <a:pt x="613282" y="509701"/>
                </a:lnTo>
                <a:lnTo>
                  <a:pt x="601741" y="481988"/>
                </a:lnTo>
                <a:lnTo>
                  <a:pt x="594530" y="468375"/>
                </a:lnTo>
                <a:close/>
              </a:path>
              <a:path w="634365" h="967739">
                <a:moveTo>
                  <a:pt x="344550" y="316839"/>
                </a:moveTo>
                <a:lnTo>
                  <a:pt x="305784" y="319420"/>
                </a:lnTo>
                <a:lnTo>
                  <a:pt x="257298" y="332388"/>
                </a:lnTo>
                <a:lnTo>
                  <a:pt x="217042" y="351281"/>
                </a:lnTo>
                <a:lnTo>
                  <a:pt x="185197" y="372805"/>
                </a:lnTo>
                <a:lnTo>
                  <a:pt x="168782" y="389166"/>
                </a:lnTo>
                <a:lnTo>
                  <a:pt x="534518" y="389166"/>
                </a:lnTo>
                <a:lnTo>
                  <a:pt x="488817" y="355097"/>
                </a:lnTo>
                <a:lnTo>
                  <a:pt x="434651" y="329912"/>
                </a:lnTo>
                <a:lnTo>
                  <a:pt x="375473" y="318184"/>
                </a:lnTo>
                <a:lnTo>
                  <a:pt x="344550" y="316839"/>
                </a:lnTo>
                <a:close/>
              </a:path>
            </a:pathLst>
          </a:custGeom>
          <a:solidFill>
            <a:srgbClr val="000000"/>
          </a:solidFill>
        </p:spPr>
        <p:txBody>
          <a:bodyPr wrap="square" lIns="0" tIns="0" rIns="0" bIns="0" rtlCol="0"/>
          <a:lstStyle/>
          <a:p>
            <a:endParaRPr/>
          </a:p>
        </p:txBody>
      </p:sp>
      <p:sp>
        <p:nvSpPr>
          <p:cNvPr id="20" name="bk object 20"/>
          <p:cNvSpPr/>
          <p:nvPr/>
        </p:nvSpPr>
        <p:spPr>
          <a:xfrm>
            <a:off x="11068811" y="5846064"/>
            <a:ext cx="597535" cy="647700"/>
          </a:xfrm>
          <a:custGeom>
            <a:avLst/>
            <a:gdLst/>
            <a:ahLst/>
            <a:cxnLst/>
            <a:rect l="l" t="t" r="r" b="b"/>
            <a:pathLst>
              <a:path w="597534" h="647700">
                <a:moveTo>
                  <a:pt x="312928" y="0"/>
                </a:moveTo>
                <a:lnTo>
                  <a:pt x="249058" y="6339"/>
                </a:lnTo>
                <a:lnTo>
                  <a:pt x="194125" y="22601"/>
                </a:lnTo>
                <a:lnTo>
                  <a:pt x="148774" y="44651"/>
                </a:lnTo>
                <a:lnTo>
                  <a:pt x="113653" y="68353"/>
                </a:lnTo>
                <a:lnTo>
                  <a:pt x="49727" y="141115"/>
                </a:lnTo>
                <a:lnTo>
                  <a:pt x="23756" y="194310"/>
                </a:lnTo>
                <a:lnTo>
                  <a:pt x="8684" y="245851"/>
                </a:lnTo>
                <a:lnTo>
                  <a:pt x="1702" y="292432"/>
                </a:lnTo>
                <a:lnTo>
                  <a:pt x="0" y="330746"/>
                </a:lnTo>
                <a:lnTo>
                  <a:pt x="5336" y="395487"/>
                </a:lnTo>
                <a:lnTo>
                  <a:pt x="19584" y="452623"/>
                </a:lnTo>
                <a:lnTo>
                  <a:pt x="40105" y="501159"/>
                </a:lnTo>
                <a:lnTo>
                  <a:pt x="64259" y="540103"/>
                </a:lnTo>
                <a:lnTo>
                  <a:pt x="125544" y="596548"/>
                </a:lnTo>
                <a:lnTo>
                  <a:pt x="164831" y="618679"/>
                </a:lnTo>
                <a:lnTo>
                  <a:pt x="208746" y="634691"/>
                </a:lnTo>
                <a:lnTo>
                  <a:pt x="258763" y="644420"/>
                </a:lnTo>
                <a:lnTo>
                  <a:pt x="316357" y="647700"/>
                </a:lnTo>
                <a:lnTo>
                  <a:pt x="371998" y="644494"/>
                </a:lnTo>
                <a:lnTo>
                  <a:pt x="422397" y="634684"/>
                </a:lnTo>
                <a:lnTo>
                  <a:pt x="468026" y="617985"/>
                </a:lnTo>
                <a:lnTo>
                  <a:pt x="509359" y="594107"/>
                </a:lnTo>
                <a:lnTo>
                  <a:pt x="546867" y="562765"/>
                </a:lnTo>
                <a:lnTo>
                  <a:pt x="581025" y="523671"/>
                </a:lnTo>
                <a:lnTo>
                  <a:pt x="555980" y="502996"/>
                </a:lnTo>
                <a:lnTo>
                  <a:pt x="312928" y="502996"/>
                </a:lnTo>
                <a:lnTo>
                  <a:pt x="260094" y="492609"/>
                </a:lnTo>
                <a:lnTo>
                  <a:pt x="220487" y="471563"/>
                </a:lnTo>
                <a:lnTo>
                  <a:pt x="194431" y="447289"/>
                </a:lnTo>
                <a:lnTo>
                  <a:pt x="182245" y="427215"/>
                </a:lnTo>
                <a:lnTo>
                  <a:pt x="168529" y="385864"/>
                </a:lnTo>
                <a:lnTo>
                  <a:pt x="591439" y="385864"/>
                </a:lnTo>
                <a:lnTo>
                  <a:pt x="595080" y="368207"/>
                </a:lnTo>
                <a:lnTo>
                  <a:pt x="597423" y="322129"/>
                </a:lnTo>
                <a:lnTo>
                  <a:pt x="593314" y="257962"/>
                </a:lnTo>
                <a:lnTo>
                  <a:pt x="592656" y="254952"/>
                </a:lnTo>
                <a:lnTo>
                  <a:pt x="171958" y="254952"/>
                </a:lnTo>
                <a:lnTo>
                  <a:pt x="171958" y="251498"/>
                </a:lnTo>
                <a:lnTo>
                  <a:pt x="187404" y="208433"/>
                </a:lnTo>
                <a:lnTo>
                  <a:pt x="213233" y="175704"/>
                </a:lnTo>
                <a:lnTo>
                  <a:pt x="257460" y="149432"/>
                </a:lnTo>
                <a:lnTo>
                  <a:pt x="309499" y="141249"/>
                </a:lnTo>
                <a:lnTo>
                  <a:pt x="558885" y="141249"/>
                </a:lnTo>
                <a:lnTo>
                  <a:pt x="553577" y="130484"/>
                </a:lnTo>
                <a:lnTo>
                  <a:pt x="519176" y="82689"/>
                </a:lnTo>
                <a:lnTo>
                  <a:pt x="472281" y="43658"/>
                </a:lnTo>
                <a:lnTo>
                  <a:pt x="424740" y="19347"/>
                </a:lnTo>
                <a:lnTo>
                  <a:pt x="380022" y="6283"/>
                </a:lnTo>
                <a:lnTo>
                  <a:pt x="341595" y="991"/>
                </a:lnTo>
                <a:lnTo>
                  <a:pt x="312928" y="0"/>
                </a:lnTo>
                <a:close/>
              </a:path>
              <a:path w="597534" h="647700">
                <a:moveTo>
                  <a:pt x="464185" y="427215"/>
                </a:moveTo>
                <a:lnTo>
                  <a:pt x="446855" y="448259"/>
                </a:lnTo>
                <a:lnTo>
                  <a:pt x="418226" y="474149"/>
                </a:lnTo>
                <a:lnTo>
                  <a:pt x="374763" y="495518"/>
                </a:lnTo>
                <a:lnTo>
                  <a:pt x="312928" y="502996"/>
                </a:lnTo>
                <a:lnTo>
                  <a:pt x="555980" y="502996"/>
                </a:lnTo>
                <a:lnTo>
                  <a:pt x="464185" y="427215"/>
                </a:lnTo>
                <a:close/>
              </a:path>
              <a:path w="597534" h="647700">
                <a:moveTo>
                  <a:pt x="558885" y="141249"/>
                </a:moveTo>
                <a:lnTo>
                  <a:pt x="309499" y="141249"/>
                </a:lnTo>
                <a:lnTo>
                  <a:pt x="324288" y="141894"/>
                </a:lnTo>
                <a:lnTo>
                  <a:pt x="337804" y="143832"/>
                </a:lnTo>
                <a:lnTo>
                  <a:pt x="381222" y="164080"/>
                </a:lnTo>
                <a:lnTo>
                  <a:pt x="411765" y="196805"/>
                </a:lnTo>
                <a:lnTo>
                  <a:pt x="424195" y="234703"/>
                </a:lnTo>
                <a:lnTo>
                  <a:pt x="426339" y="254952"/>
                </a:lnTo>
                <a:lnTo>
                  <a:pt x="592656" y="254952"/>
                </a:lnTo>
                <a:lnTo>
                  <a:pt x="577596" y="186042"/>
                </a:lnTo>
                <a:lnTo>
                  <a:pt x="566556" y="156807"/>
                </a:lnTo>
                <a:lnTo>
                  <a:pt x="558885" y="141249"/>
                </a:lnTo>
                <a:close/>
              </a:path>
            </a:pathLst>
          </a:custGeom>
          <a:solidFill>
            <a:srgbClr val="000000"/>
          </a:solidFill>
        </p:spPr>
        <p:txBody>
          <a:bodyPr wrap="square" lIns="0" tIns="0" rIns="0" bIns="0" rtlCol="0"/>
          <a:lstStyle/>
          <a:p>
            <a:endParaRPr/>
          </a:p>
        </p:txBody>
      </p:sp>
      <p:sp>
        <p:nvSpPr>
          <p:cNvPr id="21" name="bk object 21"/>
          <p:cNvSpPr/>
          <p:nvPr/>
        </p:nvSpPr>
        <p:spPr>
          <a:xfrm>
            <a:off x="10024871" y="5529071"/>
            <a:ext cx="219455" cy="207264"/>
          </a:xfrm>
          <a:prstGeom prst="rect">
            <a:avLst/>
          </a:prstGeom>
          <a:blipFill>
            <a:blip r:embed="rId3"/>
            <a:stretch>
              <a:fillRect/>
            </a:stretch>
          </a:blipFill>
        </p:spPr>
        <p:txBody>
          <a:bodyPr wrap="square" lIns="0" tIns="0" rIns="0" bIns="0" rtlCol="0"/>
          <a:lstStyle/>
          <a:p>
            <a:endParaRPr/>
          </a:p>
        </p:txBody>
      </p:sp>
      <p:sp>
        <p:nvSpPr>
          <p:cNvPr id="22" name="bk object 22"/>
          <p:cNvSpPr/>
          <p:nvPr/>
        </p:nvSpPr>
        <p:spPr>
          <a:xfrm>
            <a:off x="10052304" y="5865876"/>
            <a:ext cx="167640" cy="617220"/>
          </a:xfrm>
          <a:custGeom>
            <a:avLst/>
            <a:gdLst/>
            <a:ahLst/>
            <a:cxnLst/>
            <a:rect l="l" t="t" r="r" b="b"/>
            <a:pathLst>
              <a:path w="167640" h="617220">
                <a:moveTo>
                  <a:pt x="0" y="617220"/>
                </a:moveTo>
                <a:lnTo>
                  <a:pt x="167640" y="617220"/>
                </a:lnTo>
                <a:lnTo>
                  <a:pt x="167640" y="0"/>
                </a:lnTo>
                <a:lnTo>
                  <a:pt x="0" y="0"/>
                </a:lnTo>
                <a:lnTo>
                  <a:pt x="0" y="617220"/>
                </a:lnTo>
                <a:close/>
              </a:path>
            </a:pathLst>
          </a:custGeom>
          <a:solidFill>
            <a:srgbClr val="000000"/>
          </a:solidFill>
        </p:spPr>
        <p:txBody>
          <a:bodyPr wrap="square" lIns="0" tIns="0" rIns="0" bIns="0" rtlCol="0"/>
          <a:lstStyle/>
          <a:p>
            <a:endParaRPr/>
          </a:p>
        </p:txBody>
      </p:sp>
      <p:sp>
        <p:nvSpPr>
          <p:cNvPr id="23" name="bk object 23"/>
          <p:cNvSpPr/>
          <p:nvPr/>
        </p:nvSpPr>
        <p:spPr>
          <a:xfrm>
            <a:off x="10328147" y="5529071"/>
            <a:ext cx="634365" cy="967740"/>
          </a:xfrm>
          <a:custGeom>
            <a:avLst/>
            <a:gdLst/>
            <a:ahLst/>
            <a:cxnLst/>
            <a:rect l="l" t="t" r="r" b="b"/>
            <a:pathLst>
              <a:path w="634365" h="967739">
                <a:moveTo>
                  <a:pt x="289432" y="316839"/>
                </a:moveTo>
                <a:lnTo>
                  <a:pt x="229552" y="322433"/>
                </a:lnTo>
                <a:lnTo>
                  <a:pt x="172338" y="340944"/>
                </a:lnTo>
                <a:lnTo>
                  <a:pt x="123174" y="370219"/>
                </a:lnTo>
                <a:lnTo>
                  <a:pt x="79248" y="409828"/>
                </a:lnTo>
                <a:lnTo>
                  <a:pt x="46069" y="455888"/>
                </a:lnTo>
                <a:lnTo>
                  <a:pt x="20685" y="509753"/>
                </a:lnTo>
                <a:lnTo>
                  <a:pt x="5159" y="572552"/>
                </a:lnTo>
                <a:lnTo>
                  <a:pt x="0" y="640575"/>
                </a:lnTo>
                <a:lnTo>
                  <a:pt x="1287" y="674581"/>
                </a:lnTo>
                <a:lnTo>
                  <a:pt x="11626" y="741302"/>
                </a:lnTo>
                <a:lnTo>
                  <a:pt x="32242" y="799149"/>
                </a:lnTo>
                <a:lnTo>
                  <a:pt x="61849" y="849410"/>
                </a:lnTo>
                <a:lnTo>
                  <a:pt x="98633" y="891276"/>
                </a:lnTo>
                <a:lnTo>
                  <a:pt x="145166" y="926040"/>
                </a:lnTo>
                <a:lnTo>
                  <a:pt x="199386" y="951763"/>
                </a:lnTo>
                <a:lnTo>
                  <a:pt x="259957" y="965857"/>
                </a:lnTo>
                <a:lnTo>
                  <a:pt x="292861" y="967739"/>
                </a:lnTo>
                <a:lnTo>
                  <a:pt x="323786" y="965857"/>
                </a:lnTo>
                <a:lnTo>
                  <a:pt x="383016" y="951763"/>
                </a:lnTo>
                <a:lnTo>
                  <a:pt x="427464" y="929751"/>
                </a:lnTo>
                <a:lnTo>
                  <a:pt x="458464" y="906285"/>
                </a:lnTo>
                <a:lnTo>
                  <a:pt x="472058" y="891971"/>
                </a:lnTo>
                <a:lnTo>
                  <a:pt x="633983" y="891971"/>
                </a:lnTo>
                <a:lnTo>
                  <a:pt x="633983" y="819657"/>
                </a:lnTo>
                <a:lnTo>
                  <a:pt x="320421" y="819657"/>
                </a:lnTo>
                <a:lnTo>
                  <a:pt x="302432" y="818956"/>
                </a:lnTo>
                <a:lnTo>
                  <a:pt x="255016" y="805878"/>
                </a:lnTo>
                <a:lnTo>
                  <a:pt x="219100" y="778273"/>
                </a:lnTo>
                <a:lnTo>
                  <a:pt x="193786" y="741732"/>
                </a:lnTo>
                <a:lnTo>
                  <a:pt x="178125" y="696316"/>
                </a:lnTo>
                <a:lnTo>
                  <a:pt x="172338" y="644016"/>
                </a:lnTo>
                <a:lnTo>
                  <a:pt x="172981" y="627442"/>
                </a:lnTo>
                <a:lnTo>
                  <a:pt x="182625" y="575132"/>
                </a:lnTo>
                <a:lnTo>
                  <a:pt x="201003" y="532996"/>
                </a:lnTo>
                <a:lnTo>
                  <a:pt x="229981" y="498505"/>
                </a:lnTo>
                <a:lnTo>
                  <a:pt x="269075" y="475641"/>
                </a:lnTo>
                <a:lnTo>
                  <a:pt x="320421" y="468375"/>
                </a:lnTo>
                <a:lnTo>
                  <a:pt x="633983" y="468375"/>
                </a:lnTo>
                <a:lnTo>
                  <a:pt x="633983" y="389166"/>
                </a:lnTo>
                <a:lnTo>
                  <a:pt x="465200" y="389166"/>
                </a:lnTo>
                <a:lnTo>
                  <a:pt x="458571" y="383246"/>
                </a:lnTo>
                <a:lnTo>
                  <a:pt x="446166" y="372805"/>
                </a:lnTo>
                <a:lnTo>
                  <a:pt x="403935" y="344122"/>
                </a:lnTo>
                <a:lnTo>
                  <a:pt x="361823" y="327164"/>
                </a:lnTo>
                <a:lnTo>
                  <a:pt x="309459" y="317484"/>
                </a:lnTo>
                <a:lnTo>
                  <a:pt x="289432" y="316839"/>
                </a:lnTo>
                <a:close/>
              </a:path>
              <a:path w="634365" h="967739">
                <a:moveTo>
                  <a:pt x="633983" y="891971"/>
                </a:moveTo>
                <a:lnTo>
                  <a:pt x="472058" y="891971"/>
                </a:lnTo>
                <a:lnTo>
                  <a:pt x="472058" y="950518"/>
                </a:lnTo>
                <a:lnTo>
                  <a:pt x="633983" y="950518"/>
                </a:lnTo>
                <a:lnTo>
                  <a:pt x="633983" y="891971"/>
                </a:lnTo>
                <a:close/>
              </a:path>
              <a:path w="634365" h="967739">
                <a:moveTo>
                  <a:pt x="633983" y="468375"/>
                </a:moveTo>
                <a:lnTo>
                  <a:pt x="320421" y="468375"/>
                </a:lnTo>
                <a:lnTo>
                  <a:pt x="337873" y="469075"/>
                </a:lnTo>
                <a:lnTo>
                  <a:pt x="354028" y="471389"/>
                </a:lnTo>
                <a:lnTo>
                  <a:pt x="395295" y="490492"/>
                </a:lnTo>
                <a:lnTo>
                  <a:pt x="430656" y="520026"/>
                </a:lnTo>
                <a:lnTo>
                  <a:pt x="455856" y="560226"/>
                </a:lnTo>
                <a:lnTo>
                  <a:pt x="469471" y="609574"/>
                </a:lnTo>
                <a:lnTo>
                  <a:pt x="472058" y="644016"/>
                </a:lnTo>
                <a:lnTo>
                  <a:pt x="471414" y="660589"/>
                </a:lnTo>
                <a:lnTo>
                  <a:pt x="461645" y="712889"/>
                </a:lnTo>
                <a:lnTo>
                  <a:pt x="440374" y="755024"/>
                </a:lnTo>
                <a:lnTo>
                  <a:pt x="409146" y="789517"/>
                </a:lnTo>
                <a:lnTo>
                  <a:pt x="368873" y="812387"/>
                </a:lnTo>
                <a:lnTo>
                  <a:pt x="320421" y="819657"/>
                </a:lnTo>
                <a:lnTo>
                  <a:pt x="633983" y="819657"/>
                </a:lnTo>
                <a:lnTo>
                  <a:pt x="633983" y="468375"/>
                </a:lnTo>
                <a:close/>
              </a:path>
              <a:path w="634365" h="967739">
                <a:moveTo>
                  <a:pt x="633983" y="0"/>
                </a:moveTo>
                <a:lnTo>
                  <a:pt x="465200" y="0"/>
                </a:lnTo>
                <a:lnTo>
                  <a:pt x="465200" y="389166"/>
                </a:lnTo>
                <a:lnTo>
                  <a:pt x="633983" y="389166"/>
                </a:lnTo>
                <a:lnTo>
                  <a:pt x="633983" y="0"/>
                </a:lnTo>
                <a:close/>
              </a:path>
            </a:pathLst>
          </a:custGeom>
          <a:solidFill>
            <a:srgbClr val="000000"/>
          </a:solidFill>
        </p:spPr>
        <p:txBody>
          <a:bodyPr wrap="square" lIns="0" tIns="0" rIns="0" bIns="0" rtlCol="0"/>
          <a:lstStyle/>
          <a:p>
            <a:endParaRPr/>
          </a:p>
        </p:txBody>
      </p:sp>
      <p:sp>
        <p:nvSpPr>
          <p:cNvPr id="24" name="bk object 24"/>
          <p:cNvSpPr/>
          <p:nvPr/>
        </p:nvSpPr>
        <p:spPr>
          <a:xfrm>
            <a:off x="8634983" y="5849111"/>
            <a:ext cx="542925" cy="634365"/>
          </a:xfrm>
          <a:custGeom>
            <a:avLst/>
            <a:gdLst/>
            <a:ahLst/>
            <a:cxnLst/>
            <a:rect l="l" t="t" r="r" b="b"/>
            <a:pathLst>
              <a:path w="542925" h="634364">
                <a:moveTo>
                  <a:pt x="162051" y="17221"/>
                </a:moveTo>
                <a:lnTo>
                  <a:pt x="0" y="17221"/>
                </a:lnTo>
                <a:lnTo>
                  <a:pt x="0" y="633984"/>
                </a:lnTo>
                <a:lnTo>
                  <a:pt x="168910" y="633984"/>
                </a:lnTo>
                <a:lnTo>
                  <a:pt x="168910" y="289433"/>
                </a:lnTo>
                <a:lnTo>
                  <a:pt x="169499" y="276509"/>
                </a:lnTo>
                <a:lnTo>
                  <a:pt x="175768" y="237744"/>
                </a:lnTo>
                <a:lnTo>
                  <a:pt x="190841" y="203339"/>
                </a:lnTo>
                <a:lnTo>
                  <a:pt x="196469" y="192951"/>
                </a:lnTo>
                <a:lnTo>
                  <a:pt x="231013" y="161937"/>
                </a:lnTo>
                <a:lnTo>
                  <a:pt x="282701" y="151599"/>
                </a:lnTo>
                <a:lnTo>
                  <a:pt x="529859" y="151599"/>
                </a:lnTo>
                <a:lnTo>
                  <a:pt x="524464" y="132979"/>
                </a:lnTo>
                <a:lnTo>
                  <a:pt x="515794" y="112844"/>
                </a:lnTo>
                <a:lnTo>
                  <a:pt x="505196" y="94002"/>
                </a:lnTo>
                <a:lnTo>
                  <a:pt x="493014" y="75806"/>
                </a:lnTo>
                <a:lnTo>
                  <a:pt x="162051" y="75806"/>
                </a:lnTo>
                <a:lnTo>
                  <a:pt x="162051" y="17221"/>
                </a:lnTo>
                <a:close/>
              </a:path>
              <a:path w="542925" h="634364">
                <a:moveTo>
                  <a:pt x="529859" y="151599"/>
                </a:moveTo>
                <a:lnTo>
                  <a:pt x="282701" y="151599"/>
                </a:lnTo>
                <a:lnTo>
                  <a:pt x="296975" y="152247"/>
                </a:lnTo>
                <a:lnTo>
                  <a:pt x="308975" y="154187"/>
                </a:lnTo>
                <a:lnTo>
                  <a:pt x="342598" y="174863"/>
                </a:lnTo>
                <a:lnTo>
                  <a:pt x="363251" y="214052"/>
                </a:lnTo>
                <a:lnTo>
                  <a:pt x="371935" y="263588"/>
                </a:lnTo>
                <a:lnTo>
                  <a:pt x="372364" y="633984"/>
                </a:lnTo>
                <a:lnTo>
                  <a:pt x="541274" y="633984"/>
                </a:lnTo>
                <a:lnTo>
                  <a:pt x="541274" y="248081"/>
                </a:lnTo>
                <a:lnTo>
                  <a:pt x="542557" y="222885"/>
                </a:lnTo>
                <a:lnTo>
                  <a:pt x="541258" y="198982"/>
                </a:lnTo>
                <a:lnTo>
                  <a:pt x="537362" y="176371"/>
                </a:lnTo>
                <a:lnTo>
                  <a:pt x="530860" y="155054"/>
                </a:lnTo>
                <a:lnTo>
                  <a:pt x="529859" y="151599"/>
                </a:lnTo>
                <a:close/>
              </a:path>
              <a:path w="542925" h="634364">
                <a:moveTo>
                  <a:pt x="324104" y="0"/>
                </a:moveTo>
                <a:lnTo>
                  <a:pt x="260302" y="8183"/>
                </a:lnTo>
                <a:lnTo>
                  <a:pt x="206883" y="34455"/>
                </a:lnTo>
                <a:lnTo>
                  <a:pt x="172414" y="65469"/>
                </a:lnTo>
                <a:lnTo>
                  <a:pt x="162051" y="75806"/>
                </a:lnTo>
                <a:lnTo>
                  <a:pt x="493014" y="75806"/>
                </a:lnTo>
                <a:lnTo>
                  <a:pt x="462391" y="44359"/>
                </a:lnTo>
                <a:lnTo>
                  <a:pt x="424052" y="20675"/>
                </a:lnTo>
                <a:lnTo>
                  <a:pt x="377936" y="5170"/>
                </a:lnTo>
                <a:lnTo>
                  <a:pt x="324104" y="0"/>
                </a:lnTo>
                <a:close/>
              </a:path>
            </a:pathLst>
          </a:custGeom>
          <a:solidFill>
            <a:srgbClr val="000000"/>
          </a:solidFill>
        </p:spPr>
        <p:txBody>
          <a:bodyPr wrap="square" lIns="0" tIns="0" rIns="0" bIns="0" rtlCol="0"/>
          <a:lstStyle/>
          <a:p>
            <a:endParaRPr/>
          </a:p>
        </p:txBody>
      </p:sp>
      <p:sp>
        <p:nvSpPr>
          <p:cNvPr id="25" name="bk object 25"/>
          <p:cNvSpPr/>
          <p:nvPr/>
        </p:nvSpPr>
        <p:spPr>
          <a:xfrm>
            <a:off x="7522464" y="6332220"/>
            <a:ext cx="327660" cy="147320"/>
          </a:xfrm>
          <a:custGeom>
            <a:avLst/>
            <a:gdLst/>
            <a:ahLst/>
            <a:cxnLst/>
            <a:rect l="l" t="t" r="r" b="b"/>
            <a:pathLst>
              <a:path w="327659" h="147320">
                <a:moveTo>
                  <a:pt x="0" y="147319"/>
                </a:moveTo>
                <a:lnTo>
                  <a:pt x="327659" y="147319"/>
                </a:lnTo>
                <a:lnTo>
                  <a:pt x="327659" y="0"/>
                </a:lnTo>
                <a:lnTo>
                  <a:pt x="0" y="0"/>
                </a:lnTo>
                <a:lnTo>
                  <a:pt x="0" y="147319"/>
                </a:lnTo>
                <a:close/>
              </a:path>
            </a:pathLst>
          </a:custGeom>
          <a:solidFill>
            <a:srgbClr val="000000"/>
          </a:solidFill>
        </p:spPr>
        <p:txBody>
          <a:bodyPr wrap="square" lIns="0" tIns="0" rIns="0" bIns="0" rtlCol="0"/>
          <a:lstStyle/>
          <a:p>
            <a:endParaRPr/>
          </a:p>
        </p:txBody>
      </p:sp>
      <p:sp>
        <p:nvSpPr>
          <p:cNvPr id="26" name="bk object 26"/>
          <p:cNvSpPr/>
          <p:nvPr/>
        </p:nvSpPr>
        <p:spPr>
          <a:xfrm>
            <a:off x="7522464" y="5529579"/>
            <a:ext cx="169545" cy="802640"/>
          </a:xfrm>
          <a:custGeom>
            <a:avLst/>
            <a:gdLst/>
            <a:ahLst/>
            <a:cxnLst/>
            <a:rect l="l" t="t" r="r" b="b"/>
            <a:pathLst>
              <a:path w="169545" h="802639">
                <a:moveTo>
                  <a:pt x="0" y="802640"/>
                </a:moveTo>
                <a:lnTo>
                  <a:pt x="169036" y="802640"/>
                </a:lnTo>
                <a:lnTo>
                  <a:pt x="169036" y="0"/>
                </a:lnTo>
                <a:lnTo>
                  <a:pt x="0" y="0"/>
                </a:lnTo>
                <a:lnTo>
                  <a:pt x="0" y="802640"/>
                </a:lnTo>
                <a:close/>
              </a:path>
            </a:pathLst>
          </a:custGeom>
          <a:solidFill>
            <a:srgbClr val="000000"/>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1344295"/>
          </a:xfrm>
          <a:custGeom>
            <a:avLst/>
            <a:gdLst/>
            <a:ahLst/>
            <a:cxnLst/>
            <a:rect l="l" t="t" r="r" b="b"/>
            <a:pathLst>
              <a:path w="12192000" h="1344295">
                <a:moveTo>
                  <a:pt x="0" y="1344167"/>
                </a:moveTo>
                <a:lnTo>
                  <a:pt x="12192000" y="1344167"/>
                </a:lnTo>
                <a:lnTo>
                  <a:pt x="12192000" y="0"/>
                </a:lnTo>
                <a:lnTo>
                  <a:pt x="0" y="0"/>
                </a:lnTo>
                <a:lnTo>
                  <a:pt x="0" y="1344167"/>
                </a:lnTo>
                <a:close/>
              </a:path>
            </a:pathLst>
          </a:custGeom>
          <a:solidFill>
            <a:srgbClr val="F1EDD9"/>
          </a:solidFill>
        </p:spPr>
        <p:txBody>
          <a:bodyPr wrap="square" lIns="0" tIns="0" rIns="0" bIns="0" rtlCol="0"/>
          <a:lstStyle/>
          <a:p>
            <a:endParaRPr/>
          </a:p>
        </p:txBody>
      </p:sp>
      <p:sp>
        <p:nvSpPr>
          <p:cNvPr id="17" name="bk object 17"/>
          <p:cNvSpPr/>
          <p:nvPr/>
        </p:nvSpPr>
        <p:spPr>
          <a:xfrm>
            <a:off x="11187145" y="106519"/>
            <a:ext cx="744855" cy="739140"/>
          </a:xfrm>
          <a:custGeom>
            <a:avLst/>
            <a:gdLst/>
            <a:ahLst/>
            <a:cxnLst/>
            <a:rect l="l" t="t" r="r" b="b"/>
            <a:pathLst>
              <a:path w="744854" h="739140">
                <a:moveTo>
                  <a:pt x="372407" y="0"/>
                </a:moveTo>
                <a:lnTo>
                  <a:pt x="325830" y="2890"/>
                </a:lnTo>
                <a:lnTo>
                  <a:pt x="280940" y="11327"/>
                </a:lnTo>
                <a:lnTo>
                  <a:pt x="238093" y="24959"/>
                </a:lnTo>
                <a:lnTo>
                  <a:pt x="197644" y="43433"/>
                </a:lnTo>
                <a:lnTo>
                  <a:pt x="159946" y="66398"/>
                </a:lnTo>
                <a:lnTo>
                  <a:pt x="125355" y="93502"/>
                </a:lnTo>
                <a:lnTo>
                  <a:pt x="94226" y="124392"/>
                </a:lnTo>
                <a:lnTo>
                  <a:pt x="66912" y="158717"/>
                </a:lnTo>
                <a:lnTo>
                  <a:pt x="43769" y="196125"/>
                </a:lnTo>
                <a:lnTo>
                  <a:pt x="25152" y="236263"/>
                </a:lnTo>
                <a:lnTo>
                  <a:pt x="11415" y="278780"/>
                </a:lnTo>
                <a:lnTo>
                  <a:pt x="2912" y="323324"/>
                </a:lnTo>
                <a:lnTo>
                  <a:pt x="0" y="369542"/>
                </a:lnTo>
                <a:lnTo>
                  <a:pt x="2912" y="415763"/>
                </a:lnTo>
                <a:lnTo>
                  <a:pt x="11415" y="460309"/>
                </a:lnTo>
                <a:lnTo>
                  <a:pt x="25166" y="502858"/>
                </a:lnTo>
                <a:lnTo>
                  <a:pt x="43769" y="542966"/>
                </a:lnTo>
                <a:lnTo>
                  <a:pt x="66912" y="580373"/>
                </a:lnTo>
                <a:lnTo>
                  <a:pt x="94226" y="614698"/>
                </a:lnTo>
                <a:lnTo>
                  <a:pt x="125355" y="645587"/>
                </a:lnTo>
                <a:lnTo>
                  <a:pt x="159946" y="672690"/>
                </a:lnTo>
                <a:lnTo>
                  <a:pt x="197644" y="695653"/>
                </a:lnTo>
                <a:lnTo>
                  <a:pt x="238093" y="714127"/>
                </a:lnTo>
                <a:lnTo>
                  <a:pt x="280940" y="727758"/>
                </a:lnTo>
                <a:lnTo>
                  <a:pt x="325830" y="736194"/>
                </a:lnTo>
                <a:lnTo>
                  <a:pt x="372407" y="739084"/>
                </a:lnTo>
                <a:lnTo>
                  <a:pt x="419195" y="736194"/>
                </a:lnTo>
                <a:lnTo>
                  <a:pt x="464229" y="727758"/>
                </a:lnTo>
                <a:lnTo>
                  <a:pt x="507161" y="714127"/>
                </a:lnTo>
                <a:lnTo>
                  <a:pt x="547646" y="695653"/>
                </a:lnTo>
                <a:lnTo>
                  <a:pt x="585339" y="672690"/>
                </a:lnTo>
                <a:lnTo>
                  <a:pt x="619893" y="645587"/>
                </a:lnTo>
                <a:lnTo>
                  <a:pt x="631896" y="633653"/>
                </a:lnTo>
                <a:lnTo>
                  <a:pt x="372407" y="633653"/>
                </a:lnTo>
                <a:lnTo>
                  <a:pt x="324557" y="629399"/>
                </a:lnTo>
                <a:lnTo>
                  <a:pt x="279525" y="617133"/>
                </a:lnTo>
                <a:lnTo>
                  <a:pt x="238060" y="597601"/>
                </a:lnTo>
                <a:lnTo>
                  <a:pt x="200914" y="571548"/>
                </a:lnTo>
                <a:lnTo>
                  <a:pt x="168838" y="539718"/>
                </a:lnTo>
                <a:lnTo>
                  <a:pt x="142568" y="502827"/>
                </a:lnTo>
                <a:lnTo>
                  <a:pt x="122899" y="461712"/>
                </a:lnTo>
                <a:lnTo>
                  <a:pt x="110539" y="417025"/>
                </a:lnTo>
                <a:lnTo>
                  <a:pt x="106251" y="369542"/>
                </a:lnTo>
                <a:lnTo>
                  <a:pt x="110410" y="322737"/>
                </a:lnTo>
                <a:lnTo>
                  <a:pt x="122417" y="278640"/>
                </a:lnTo>
                <a:lnTo>
                  <a:pt x="141567" y="237962"/>
                </a:lnTo>
                <a:lnTo>
                  <a:pt x="167157" y="201415"/>
                </a:lnTo>
                <a:lnTo>
                  <a:pt x="198480" y="169711"/>
                </a:lnTo>
                <a:lnTo>
                  <a:pt x="234834" y="143560"/>
                </a:lnTo>
                <a:lnTo>
                  <a:pt x="275513" y="123675"/>
                </a:lnTo>
                <a:lnTo>
                  <a:pt x="319814" y="110766"/>
                </a:lnTo>
                <a:lnTo>
                  <a:pt x="637256" y="110766"/>
                </a:lnTo>
                <a:lnTo>
                  <a:pt x="619893" y="93502"/>
                </a:lnTo>
                <a:lnTo>
                  <a:pt x="585339" y="66398"/>
                </a:lnTo>
                <a:lnTo>
                  <a:pt x="547646" y="43433"/>
                </a:lnTo>
                <a:lnTo>
                  <a:pt x="507161" y="24959"/>
                </a:lnTo>
                <a:lnTo>
                  <a:pt x="464229" y="11327"/>
                </a:lnTo>
                <a:lnTo>
                  <a:pt x="419195" y="2890"/>
                </a:lnTo>
                <a:lnTo>
                  <a:pt x="372407" y="0"/>
                </a:lnTo>
                <a:close/>
              </a:path>
              <a:path w="744854" h="739140">
                <a:moveTo>
                  <a:pt x="637256" y="110766"/>
                </a:moveTo>
                <a:lnTo>
                  <a:pt x="426073" y="110766"/>
                </a:lnTo>
                <a:lnTo>
                  <a:pt x="470019" y="123675"/>
                </a:lnTo>
                <a:lnTo>
                  <a:pt x="510432" y="143560"/>
                </a:lnTo>
                <a:lnTo>
                  <a:pt x="546595" y="169711"/>
                </a:lnTo>
                <a:lnTo>
                  <a:pt x="577791" y="201415"/>
                </a:lnTo>
                <a:lnTo>
                  <a:pt x="603303" y="237962"/>
                </a:lnTo>
                <a:lnTo>
                  <a:pt x="622414" y="278640"/>
                </a:lnTo>
                <a:lnTo>
                  <a:pt x="634406" y="322737"/>
                </a:lnTo>
                <a:lnTo>
                  <a:pt x="638562" y="369542"/>
                </a:lnTo>
                <a:lnTo>
                  <a:pt x="634276" y="417025"/>
                </a:lnTo>
                <a:lnTo>
                  <a:pt x="621916" y="461712"/>
                </a:lnTo>
                <a:lnTo>
                  <a:pt x="602234" y="502858"/>
                </a:lnTo>
                <a:lnTo>
                  <a:pt x="575981" y="539718"/>
                </a:lnTo>
                <a:lnTo>
                  <a:pt x="543906" y="571548"/>
                </a:lnTo>
                <a:lnTo>
                  <a:pt x="506760" y="597601"/>
                </a:lnTo>
                <a:lnTo>
                  <a:pt x="465295" y="617133"/>
                </a:lnTo>
                <a:lnTo>
                  <a:pt x="420260" y="629399"/>
                </a:lnTo>
                <a:lnTo>
                  <a:pt x="372407" y="633653"/>
                </a:lnTo>
                <a:lnTo>
                  <a:pt x="631896" y="633653"/>
                </a:lnTo>
                <a:lnTo>
                  <a:pt x="678199" y="580373"/>
                </a:lnTo>
                <a:lnTo>
                  <a:pt x="701261" y="542966"/>
                </a:lnTo>
                <a:lnTo>
                  <a:pt x="719800" y="502827"/>
                </a:lnTo>
                <a:lnTo>
                  <a:pt x="733470" y="460309"/>
                </a:lnTo>
                <a:lnTo>
                  <a:pt x="741926" y="415763"/>
                </a:lnTo>
                <a:lnTo>
                  <a:pt x="744822" y="369542"/>
                </a:lnTo>
                <a:lnTo>
                  <a:pt x="741926" y="323324"/>
                </a:lnTo>
                <a:lnTo>
                  <a:pt x="733470" y="278780"/>
                </a:lnTo>
                <a:lnTo>
                  <a:pt x="719800" y="236263"/>
                </a:lnTo>
                <a:lnTo>
                  <a:pt x="701261" y="196125"/>
                </a:lnTo>
                <a:lnTo>
                  <a:pt x="678199" y="158717"/>
                </a:lnTo>
                <a:lnTo>
                  <a:pt x="650961" y="124392"/>
                </a:lnTo>
                <a:lnTo>
                  <a:pt x="637256" y="110766"/>
                </a:lnTo>
                <a:close/>
              </a:path>
              <a:path w="744854" h="739140">
                <a:moveTo>
                  <a:pt x="426073" y="110766"/>
                </a:moveTo>
                <a:lnTo>
                  <a:pt x="319814" y="110766"/>
                </a:lnTo>
                <a:lnTo>
                  <a:pt x="319814" y="422790"/>
                </a:lnTo>
                <a:lnTo>
                  <a:pt x="532318" y="422790"/>
                </a:lnTo>
                <a:lnTo>
                  <a:pt x="532318" y="316294"/>
                </a:lnTo>
                <a:lnTo>
                  <a:pt x="426073" y="316294"/>
                </a:lnTo>
                <a:lnTo>
                  <a:pt x="426073" y="110766"/>
                </a:lnTo>
                <a:close/>
              </a:path>
            </a:pathLst>
          </a:custGeom>
          <a:solidFill>
            <a:srgbClr val="000000"/>
          </a:solidFill>
        </p:spPr>
        <p:txBody>
          <a:bodyPr wrap="square" lIns="0" tIns="0" rIns="0" bIns="0" rtlCol="0"/>
          <a:lstStyle/>
          <a:p>
            <a:endParaRPr/>
          </a:p>
        </p:txBody>
      </p:sp>
      <p:sp>
        <p:nvSpPr>
          <p:cNvPr id="18" name="bk object 18"/>
          <p:cNvSpPr/>
          <p:nvPr/>
        </p:nvSpPr>
        <p:spPr>
          <a:xfrm>
            <a:off x="11247240" y="992564"/>
            <a:ext cx="114935" cy="116205"/>
          </a:xfrm>
          <a:custGeom>
            <a:avLst/>
            <a:gdLst/>
            <a:ahLst/>
            <a:cxnLst/>
            <a:rect l="l" t="t" r="r" b="b"/>
            <a:pathLst>
              <a:path w="114934" h="116205">
                <a:moveTo>
                  <a:pt x="56884" y="0"/>
                </a:moveTo>
                <a:lnTo>
                  <a:pt x="45083" y="0"/>
                </a:lnTo>
                <a:lnTo>
                  <a:pt x="37574" y="2128"/>
                </a:lnTo>
                <a:lnTo>
                  <a:pt x="31123" y="4270"/>
                </a:lnTo>
                <a:lnTo>
                  <a:pt x="24687" y="7462"/>
                </a:lnTo>
                <a:lnTo>
                  <a:pt x="19323" y="11719"/>
                </a:lnTo>
                <a:lnTo>
                  <a:pt x="15032" y="17039"/>
                </a:lnTo>
                <a:lnTo>
                  <a:pt x="9669" y="21310"/>
                </a:lnTo>
                <a:lnTo>
                  <a:pt x="6450" y="27695"/>
                </a:lnTo>
                <a:lnTo>
                  <a:pt x="4305" y="35143"/>
                </a:lnTo>
                <a:lnTo>
                  <a:pt x="1072" y="41542"/>
                </a:lnTo>
                <a:lnTo>
                  <a:pt x="0" y="50055"/>
                </a:lnTo>
                <a:lnTo>
                  <a:pt x="0" y="66031"/>
                </a:lnTo>
                <a:lnTo>
                  <a:pt x="1072" y="74558"/>
                </a:lnTo>
                <a:lnTo>
                  <a:pt x="4305" y="80942"/>
                </a:lnTo>
                <a:lnTo>
                  <a:pt x="6450" y="88391"/>
                </a:lnTo>
                <a:lnTo>
                  <a:pt x="37574" y="115022"/>
                </a:lnTo>
                <a:lnTo>
                  <a:pt x="45083" y="116086"/>
                </a:lnTo>
                <a:lnTo>
                  <a:pt x="60102" y="116086"/>
                </a:lnTo>
                <a:lnTo>
                  <a:pt x="67611" y="115022"/>
                </a:lnTo>
                <a:lnTo>
                  <a:pt x="78353" y="109702"/>
                </a:lnTo>
                <a:lnTo>
                  <a:pt x="82644" y="106495"/>
                </a:lnTo>
                <a:lnTo>
                  <a:pt x="85862" y="103303"/>
                </a:lnTo>
                <a:lnTo>
                  <a:pt x="114841" y="103303"/>
                </a:lnTo>
                <a:lnTo>
                  <a:pt x="114841" y="89455"/>
                </a:lnTo>
                <a:lnTo>
                  <a:pt x="49374" y="89455"/>
                </a:lnTo>
                <a:lnTo>
                  <a:pt x="39720" y="83071"/>
                </a:lnTo>
                <a:lnTo>
                  <a:pt x="37574" y="79878"/>
                </a:lnTo>
                <a:lnTo>
                  <a:pt x="35414" y="77750"/>
                </a:lnTo>
                <a:lnTo>
                  <a:pt x="34342" y="74558"/>
                </a:lnTo>
                <a:lnTo>
                  <a:pt x="33269" y="70287"/>
                </a:lnTo>
                <a:lnTo>
                  <a:pt x="32196" y="67095"/>
                </a:lnTo>
                <a:lnTo>
                  <a:pt x="31123" y="61774"/>
                </a:lnTo>
                <a:lnTo>
                  <a:pt x="31123" y="54311"/>
                </a:lnTo>
                <a:lnTo>
                  <a:pt x="32196" y="48991"/>
                </a:lnTo>
                <a:lnTo>
                  <a:pt x="33269" y="45799"/>
                </a:lnTo>
                <a:lnTo>
                  <a:pt x="34342" y="41542"/>
                </a:lnTo>
                <a:lnTo>
                  <a:pt x="35414" y="38350"/>
                </a:lnTo>
                <a:lnTo>
                  <a:pt x="37574" y="36207"/>
                </a:lnTo>
                <a:lnTo>
                  <a:pt x="39720" y="33015"/>
                </a:lnTo>
                <a:lnTo>
                  <a:pt x="46156" y="28759"/>
                </a:lnTo>
                <a:lnTo>
                  <a:pt x="49374" y="27695"/>
                </a:lnTo>
                <a:lnTo>
                  <a:pt x="53665" y="26631"/>
                </a:lnTo>
                <a:lnTo>
                  <a:pt x="114841" y="26631"/>
                </a:lnTo>
                <a:lnTo>
                  <a:pt x="114841" y="12783"/>
                </a:lnTo>
                <a:lnTo>
                  <a:pt x="84789" y="12783"/>
                </a:lnTo>
                <a:lnTo>
                  <a:pt x="82644" y="11719"/>
                </a:lnTo>
                <a:lnTo>
                  <a:pt x="79426" y="8527"/>
                </a:lnTo>
                <a:lnTo>
                  <a:pt x="75135" y="6398"/>
                </a:lnTo>
                <a:lnTo>
                  <a:pt x="72989" y="4270"/>
                </a:lnTo>
                <a:lnTo>
                  <a:pt x="69771" y="3206"/>
                </a:lnTo>
                <a:lnTo>
                  <a:pt x="56884" y="0"/>
                </a:lnTo>
                <a:close/>
              </a:path>
              <a:path w="114934" h="116205">
                <a:moveTo>
                  <a:pt x="114841" y="103303"/>
                </a:moveTo>
                <a:lnTo>
                  <a:pt x="85862" y="103303"/>
                </a:lnTo>
                <a:lnTo>
                  <a:pt x="85862" y="113958"/>
                </a:lnTo>
                <a:lnTo>
                  <a:pt x="114841" y="113958"/>
                </a:lnTo>
                <a:lnTo>
                  <a:pt x="114841" y="103303"/>
                </a:lnTo>
                <a:close/>
              </a:path>
              <a:path w="114934" h="116205">
                <a:moveTo>
                  <a:pt x="114841" y="26631"/>
                </a:moveTo>
                <a:lnTo>
                  <a:pt x="62247" y="26631"/>
                </a:lnTo>
                <a:lnTo>
                  <a:pt x="68698" y="28759"/>
                </a:lnTo>
                <a:lnTo>
                  <a:pt x="72989" y="30887"/>
                </a:lnTo>
                <a:lnTo>
                  <a:pt x="75135" y="33015"/>
                </a:lnTo>
                <a:lnTo>
                  <a:pt x="77280" y="36207"/>
                </a:lnTo>
                <a:lnTo>
                  <a:pt x="80498" y="39414"/>
                </a:lnTo>
                <a:lnTo>
                  <a:pt x="81571" y="42606"/>
                </a:lnTo>
                <a:lnTo>
                  <a:pt x="83717" y="45799"/>
                </a:lnTo>
                <a:lnTo>
                  <a:pt x="84789" y="50055"/>
                </a:lnTo>
                <a:lnTo>
                  <a:pt x="84789" y="67095"/>
                </a:lnTo>
                <a:lnTo>
                  <a:pt x="83717" y="70287"/>
                </a:lnTo>
                <a:lnTo>
                  <a:pt x="81571" y="74558"/>
                </a:lnTo>
                <a:lnTo>
                  <a:pt x="80498" y="77750"/>
                </a:lnTo>
                <a:lnTo>
                  <a:pt x="77280" y="79878"/>
                </a:lnTo>
                <a:lnTo>
                  <a:pt x="75135" y="83071"/>
                </a:lnTo>
                <a:lnTo>
                  <a:pt x="72989" y="85199"/>
                </a:lnTo>
                <a:lnTo>
                  <a:pt x="68698" y="87327"/>
                </a:lnTo>
                <a:lnTo>
                  <a:pt x="65466" y="89455"/>
                </a:lnTo>
                <a:lnTo>
                  <a:pt x="114841" y="89455"/>
                </a:lnTo>
                <a:lnTo>
                  <a:pt x="114841" y="26631"/>
                </a:lnTo>
                <a:close/>
              </a:path>
              <a:path w="114934" h="116205">
                <a:moveTo>
                  <a:pt x="114841" y="3206"/>
                </a:moveTo>
                <a:lnTo>
                  <a:pt x="84789" y="3206"/>
                </a:lnTo>
                <a:lnTo>
                  <a:pt x="84789" y="12783"/>
                </a:lnTo>
                <a:lnTo>
                  <a:pt x="114841" y="12783"/>
                </a:lnTo>
                <a:lnTo>
                  <a:pt x="114841" y="3206"/>
                </a:lnTo>
                <a:close/>
              </a:path>
            </a:pathLst>
          </a:custGeom>
          <a:solidFill>
            <a:srgbClr val="000000"/>
          </a:solidFill>
        </p:spPr>
        <p:txBody>
          <a:bodyPr wrap="square" lIns="0" tIns="0" rIns="0" bIns="0" rtlCol="0"/>
          <a:lstStyle/>
          <a:p>
            <a:endParaRPr/>
          </a:p>
        </p:txBody>
      </p:sp>
      <p:sp>
        <p:nvSpPr>
          <p:cNvPr id="19" name="bk object 19"/>
          <p:cNvSpPr/>
          <p:nvPr/>
        </p:nvSpPr>
        <p:spPr>
          <a:xfrm>
            <a:off x="11508032" y="935059"/>
            <a:ext cx="425812" cy="173591"/>
          </a:xfrm>
          <a:prstGeom prst="rect">
            <a:avLst/>
          </a:prstGeom>
          <a:blipFill>
            <a:blip r:embed="rId7"/>
            <a:stretch>
              <a:fillRect/>
            </a:stretch>
          </a:blipFill>
        </p:spPr>
        <p:txBody>
          <a:bodyPr wrap="square" lIns="0" tIns="0" rIns="0" bIns="0" rtlCol="0"/>
          <a:lstStyle/>
          <a:p>
            <a:endParaRPr/>
          </a:p>
        </p:txBody>
      </p:sp>
      <p:sp>
        <p:nvSpPr>
          <p:cNvPr id="20" name="bk object 20"/>
          <p:cNvSpPr/>
          <p:nvPr/>
        </p:nvSpPr>
        <p:spPr>
          <a:xfrm>
            <a:off x="11385696" y="992564"/>
            <a:ext cx="98735" cy="113958"/>
          </a:xfrm>
          <a:prstGeom prst="rect">
            <a:avLst/>
          </a:prstGeom>
          <a:blipFill>
            <a:blip r:embed="rId8"/>
            <a:stretch>
              <a:fillRect/>
            </a:stretch>
          </a:blipFill>
        </p:spPr>
        <p:txBody>
          <a:bodyPr wrap="square" lIns="0" tIns="0" rIns="0" bIns="0" rtlCol="0"/>
          <a:lstStyle/>
          <a:p>
            <a:endParaRPr/>
          </a:p>
        </p:txBody>
      </p:sp>
      <p:sp>
        <p:nvSpPr>
          <p:cNvPr id="21" name="bk object 21"/>
          <p:cNvSpPr/>
          <p:nvPr/>
        </p:nvSpPr>
        <p:spPr>
          <a:xfrm>
            <a:off x="11184999" y="1080039"/>
            <a:ext cx="59055" cy="26670"/>
          </a:xfrm>
          <a:custGeom>
            <a:avLst/>
            <a:gdLst/>
            <a:ahLst/>
            <a:cxnLst/>
            <a:rect l="l" t="t" r="r" b="b"/>
            <a:pathLst>
              <a:path w="59054" h="26669">
                <a:moveTo>
                  <a:pt x="0" y="26562"/>
                </a:moveTo>
                <a:lnTo>
                  <a:pt x="59022" y="26562"/>
                </a:lnTo>
                <a:lnTo>
                  <a:pt x="59022" y="0"/>
                </a:lnTo>
                <a:lnTo>
                  <a:pt x="0" y="0"/>
                </a:lnTo>
                <a:lnTo>
                  <a:pt x="0" y="26562"/>
                </a:lnTo>
                <a:close/>
              </a:path>
            </a:pathLst>
          </a:custGeom>
          <a:solidFill>
            <a:srgbClr val="000000"/>
          </a:solidFill>
        </p:spPr>
        <p:txBody>
          <a:bodyPr wrap="square" lIns="0" tIns="0" rIns="0" bIns="0" rtlCol="0"/>
          <a:lstStyle/>
          <a:p>
            <a:endParaRPr/>
          </a:p>
        </p:txBody>
      </p:sp>
      <p:sp>
        <p:nvSpPr>
          <p:cNvPr id="22" name="bk object 22"/>
          <p:cNvSpPr/>
          <p:nvPr/>
        </p:nvSpPr>
        <p:spPr>
          <a:xfrm flipH="1">
            <a:off x="11200561" y="935845"/>
            <a:ext cx="0" cy="144780"/>
          </a:xfrm>
          <a:custGeom>
            <a:avLst/>
            <a:gdLst/>
            <a:ahLst/>
            <a:cxnLst/>
            <a:rect l="l" t="t" r="r" b="b"/>
            <a:pathLst>
              <a:path h="144780">
                <a:moveTo>
                  <a:pt x="0" y="0"/>
                </a:moveTo>
                <a:lnTo>
                  <a:pt x="0" y="144194"/>
                </a:lnTo>
              </a:path>
            </a:pathLst>
          </a:custGeom>
          <a:ln w="31122">
            <a:solidFill>
              <a:srgbClr val="000000"/>
            </a:solidFill>
          </a:ln>
        </p:spPr>
        <p:txBody>
          <a:bodyPr wrap="square" lIns="0" tIns="0" rIns="0" bIns="0" rtlCol="0"/>
          <a:lstStyle/>
          <a:p>
            <a:endParaRPr/>
          </a:p>
        </p:txBody>
      </p:sp>
      <p:sp>
        <p:nvSpPr>
          <p:cNvPr id="2" name="Holder 2"/>
          <p:cNvSpPr>
            <a:spLocks noGrp="1"/>
          </p:cNvSpPr>
          <p:nvPr>
            <p:ph type="title"/>
          </p:nvPr>
        </p:nvSpPr>
        <p:spPr>
          <a:xfrm>
            <a:off x="1500886" y="2617977"/>
            <a:ext cx="9190227" cy="1510664"/>
          </a:xfrm>
          <a:prstGeom prst="rect">
            <a:avLst/>
          </a:prstGeom>
        </p:spPr>
        <p:txBody>
          <a:bodyPr wrap="square" lIns="0" tIns="0" rIns="0" bIns="0">
            <a:spAutoFit/>
          </a:bodyPr>
          <a:lstStyle>
            <a:lvl1pPr>
              <a:defRPr sz="5000" b="0" i="0">
                <a:solidFill>
                  <a:schemeClr val="tx1"/>
                </a:solidFill>
                <a:latin typeface="Lucida Sans"/>
                <a:cs typeface="Lucida Sans"/>
              </a:defRPr>
            </a:lvl1pPr>
          </a:lstStyle>
          <a:p>
            <a:endParaRPr/>
          </a:p>
        </p:txBody>
      </p:sp>
      <p:sp>
        <p:nvSpPr>
          <p:cNvPr id="3" name="Holder 3"/>
          <p:cNvSpPr>
            <a:spLocks noGrp="1"/>
          </p:cNvSpPr>
          <p:nvPr>
            <p:ph type="body" idx="1"/>
          </p:nvPr>
        </p:nvSpPr>
        <p:spPr>
          <a:xfrm>
            <a:off x="496087" y="1747520"/>
            <a:ext cx="11199825" cy="3470910"/>
          </a:xfrm>
          <a:prstGeom prst="rect">
            <a:avLst/>
          </a:prstGeom>
        </p:spPr>
        <p:txBody>
          <a:bodyPr wrap="square" lIns="0" tIns="0" rIns="0" bIns="0">
            <a:spAutoFit/>
          </a:bodyPr>
          <a:lstStyle>
            <a:lvl1pPr>
              <a:defRPr sz="36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9/28/2023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78991" y="6365747"/>
            <a:ext cx="1257250" cy="355092"/>
          </a:xfrm>
          <a:prstGeom prst="rect">
            <a:avLst/>
          </a:prstGeom>
          <a:blipFill>
            <a:blip r:embed="rId2"/>
            <a:stretch>
              <a:fillRect/>
            </a:stretch>
          </a:blipFill>
        </p:spPr>
        <p:txBody>
          <a:bodyPr wrap="square" lIns="0" tIns="0" rIns="0" bIns="0" rtlCol="0"/>
          <a:lstStyle/>
          <a:p>
            <a:endParaRPr/>
          </a:p>
        </p:txBody>
      </p:sp>
      <p:sp>
        <p:nvSpPr>
          <p:cNvPr id="3" name="object 3"/>
          <p:cNvSpPr/>
          <p:nvPr/>
        </p:nvSpPr>
        <p:spPr>
          <a:xfrm>
            <a:off x="409955" y="0"/>
            <a:ext cx="2952115" cy="6858000"/>
          </a:xfrm>
          <a:custGeom>
            <a:avLst/>
            <a:gdLst/>
            <a:ahLst/>
            <a:cxnLst/>
            <a:rect l="l" t="t" r="r" b="b"/>
            <a:pathLst>
              <a:path w="2952115" h="6858000">
                <a:moveTo>
                  <a:pt x="2951988" y="0"/>
                </a:moveTo>
                <a:lnTo>
                  <a:pt x="2951988" y="6857999"/>
                </a:lnTo>
                <a:lnTo>
                  <a:pt x="0" y="6857999"/>
                </a:lnTo>
                <a:lnTo>
                  <a:pt x="0" y="0"/>
                </a:lnTo>
                <a:lnTo>
                  <a:pt x="2951988" y="0"/>
                </a:lnTo>
                <a:close/>
              </a:path>
            </a:pathLst>
          </a:custGeom>
          <a:solidFill>
            <a:srgbClr val="F1EDD9"/>
          </a:solidFill>
        </p:spPr>
        <p:txBody>
          <a:bodyPr wrap="square" lIns="0" tIns="0" rIns="0" bIns="0" rtlCol="0"/>
          <a:lstStyle/>
          <a:p>
            <a:endParaRPr/>
          </a:p>
        </p:txBody>
      </p:sp>
      <p:sp>
        <p:nvSpPr>
          <p:cNvPr id="4" name="object 4"/>
          <p:cNvSpPr/>
          <p:nvPr/>
        </p:nvSpPr>
        <p:spPr>
          <a:xfrm>
            <a:off x="1324355" y="4678679"/>
            <a:ext cx="1257300" cy="1860804"/>
          </a:xfrm>
          <a:prstGeom prst="rect">
            <a:avLst/>
          </a:prstGeom>
          <a:blipFill>
            <a:blip r:embed="rId3"/>
            <a:stretch>
              <a:fillRect/>
            </a:stretch>
          </a:blipFill>
        </p:spPr>
        <p:txBody>
          <a:bodyPr wrap="square" lIns="0" tIns="0" rIns="0" bIns="0" rtlCol="0"/>
          <a:lstStyle/>
          <a:p>
            <a:endParaRPr/>
          </a:p>
        </p:txBody>
      </p:sp>
      <p:sp>
        <p:nvSpPr>
          <p:cNvPr id="5" name="object 5"/>
          <p:cNvSpPr/>
          <p:nvPr/>
        </p:nvSpPr>
        <p:spPr>
          <a:xfrm>
            <a:off x="1133855" y="664463"/>
            <a:ext cx="1638300" cy="2273807"/>
          </a:xfrm>
          <a:prstGeom prst="rect">
            <a:avLst/>
          </a:prstGeom>
          <a:blipFill>
            <a:blip r:embed="rId4"/>
            <a:stretch>
              <a:fillRect/>
            </a:stretch>
          </a:blipFill>
        </p:spPr>
        <p:txBody>
          <a:bodyPr wrap="square" lIns="0" tIns="0" rIns="0" bIns="0" rtlCol="0"/>
          <a:lstStyle/>
          <a:p>
            <a:endParaRPr/>
          </a:p>
        </p:txBody>
      </p:sp>
      <p:sp>
        <p:nvSpPr>
          <p:cNvPr id="6" name="object 6"/>
          <p:cNvSpPr txBox="1">
            <a:spLocks noGrp="1"/>
          </p:cNvSpPr>
          <p:nvPr>
            <p:ph type="title"/>
          </p:nvPr>
        </p:nvSpPr>
        <p:spPr>
          <a:xfrm>
            <a:off x="3515104" y="2550998"/>
            <a:ext cx="6292080" cy="2622554"/>
          </a:xfrm>
          <a:prstGeom prst="rect">
            <a:avLst/>
          </a:prstGeom>
        </p:spPr>
        <p:txBody>
          <a:bodyPr vert="horz" wrap="square" lIns="0" tIns="57785" rIns="0" bIns="0" rtlCol="0">
            <a:spAutoFit/>
          </a:bodyPr>
          <a:lstStyle/>
          <a:p>
            <a:pPr marL="12700" marR="5080">
              <a:lnSpc>
                <a:spcPct val="93400"/>
              </a:lnSpc>
              <a:spcBef>
                <a:spcPts val="455"/>
              </a:spcBef>
              <a:defRPr b="0" i="0"/>
            </a:pPr>
            <a:r>
              <a:rPr lang="2057" sz="4400" b="1">
                <a:latin typeface="Lucida Sans Unicode"/>
                <a:cs typeface="Lucida Sans Unicode"/>
              </a:rPr>
              <a:t>Skills Assessment  </a:t>
            </a:r>
            <a:r>
              <a:rPr lang="2057" sz="4800" spc="-45">
                <a:solidFill>
                  <a:srgbClr val="888888"/>
                </a:solidFill>
                <a:latin typeface="Lucida Sans Unicode"/>
                <a:cs typeface="Lucida Sans Unicode"/>
              </a:rPr>
              <a:t> </a:t>
            </a:r>
            <a:r>
              <a:rPr lang="2057" sz="6600" spc="-10">
                <a:solidFill>
                  <a:srgbClr val="888888"/>
                </a:solidFill>
                <a:latin typeface="Lucida Sans Unicode"/>
                <a:cs typeface="Lucida Sans Unicode"/>
              </a:rPr>
              <a:t>LanSkills Project</a:t>
            </a:r>
            <a:endParaRPr sz="6600">
              <a:latin typeface="Lucida Sans Unicode"/>
              <a:cs typeface="Lucida Sans Unicode"/>
            </a:endParaRPr>
          </a:p>
        </p:txBody>
      </p:sp>
      <p:sp>
        <p:nvSpPr>
          <p:cNvPr id="7" name="object 7"/>
          <p:cNvSpPr/>
          <p:nvPr/>
        </p:nvSpPr>
        <p:spPr>
          <a:xfrm>
            <a:off x="9962388" y="0"/>
            <a:ext cx="2229611" cy="6857997"/>
          </a:xfrm>
          <a:prstGeom prst="rect">
            <a:avLst/>
          </a:prstGeom>
          <a:blipFill>
            <a:blip r:embed="rId5"/>
            <a:stretch>
              <a:fillRect/>
            </a:stretch>
          </a:blipFill>
        </p:spPr>
        <p:txBody>
          <a:bodyPr wrap="square" lIns="0" tIns="0" rIns="0" bIns="0" rtlCol="0"/>
          <a:lstStyle/>
          <a:p>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761978" y="6432905"/>
            <a:ext cx="184334"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10</a:t>
            </a:r>
            <a:endParaRPr sz="1000">
              <a:latin typeface="Lucida Sans Unicode"/>
              <a:cs typeface="Lucida Sans Unicode"/>
            </a:endParaRPr>
          </a:p>
        </p:txBody>
      </p:sp>
      <p:sp>
        <p:nvSpPr>
          <p:cNvPr id="4" name="object 4"/>
          <p:cNvSpPr txBox="1">
            <a:spLocks noGrp="1"/>
          </p:cNvSpPr>
          <p:nvPr>
            <p:ph type="title"/>
          </p:nvPr>
        </p:nvSpPr>
        <p:spPr>
          <a:xfrm>
            <a:off x="916939" y="374396"/>
            <a:ext cx="7551895"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spc="-5">
                <a:latin typeface="Lucida Sans Unicode"/>
                <a:cs typeface="Lucida Sans Unicode"/>
              </a:rPr>
              <a:t>Analysis of demand for different skills </a:t>
            </a:r>
            <a:r>
              <a:rPr lang="2057" sz="3000" b="1" spc="-145">
                <a:latin typeface="Lucida Sans Unicode"/>
                <a:cs typeface="Lucida Sans Unicode"/>
              </a:rPr>
              <a:t> </a:t>
            </a:r>
            <a:endParaRPr sz="3000">
              <a:latin typeface="Lucida Sans Unicode"/>
              <a:cs typeface="Lucida Sans Unicode"/>
            </a:endParaRPr>
          </a:p>
        </p:txBody>
      </p:sp>
      <p:sp>
        <p:nvSpPr>
          <p:cNvPr id="5" name="object 5"/>
          <p:cNvSpPr txBox="1"/>
          <p:nvPr/>
        </p:nvSpPr>
        <p:spPr>
          <a:xfrm>
            <a:off x="1280541" y="1735048"/>
            <a:ext cx="9293369" cy="3439163"/>
          </a:xfrm>
          <a:prstGeom prst="rect">
            <a:avLst/>
          </a:prstGeom>
        </p:spPr>
        <p:txBody>
          <a:bodyPr vert="horz" wrap="square" lIns="0" tIns="12065" rIns="0" bIns="0" rtlCol="0">
            <a:spAutoFit/>
          </a:bodyPr>
          <a:lstStyle/>
          <a:p>
            <a:pPr marL="355600" marR="288925" indent="-342900">
              <a:lnSpc>
                <a:spcPct val="106800"/>
              </a:lnSpc>
              <a:spcBef>
                <a:spcPts val="95"/>
              </a:spcBef>
              <a:buFont typeface="Symbol"/>
              <a:buChar char=""/>
              <a:tabLst>
                <a:tab pos="354965" algn="l"/>
                <a:tab pos="355600" algn="l"/>
              </a:tabLst>
              <a:defRPr b="0" i="0"/>
            </a:pPr>
            <a:r>
              <a:rPr lang="2057" sz="2800" b="1" spc="-10">
                <a:latin typeface="Calibri"/>
                <a:cs typeface="Calibri"/>
              </a:rPr>
              <a:t>Demand for Skills by Occupation.</a:t>
            </a:r>
            <a:r>
              <a:rPr lang="2057" sz="2800" b="1" spc="-5">
                <a:latin typeface="Calibri"/>
                <a:cs typeface="Calibri"/>
              </a:rPr>
              <a:t> </a:t>
            </a:r>
            <a:r>
              <a:rPr lang="2057" sz="2800" spc="100">
                <a:latin typeface="Calibri"/>
                <a:cs typeface="Calibri"/>
              </a:rPr>
              <a:t> </a:t>
            </a:r>
            <a:r>
              <a:rPr lang="2057" sz="2800" spc="-5">
                <a:latin typeface="Calibri"/>
                <a:cs typeface="Calibri"/>
              </a:rPr>
              <a:t>The skills most in demand for each occupation.</a:t>
            </a:r>
            <a:endParaRPr sz="2800">
              <a:latin typeface="Calibri"/>
              <a:cs typeface="Calibri"/>
            </a:endParaRPr>
          </a:p>
          <a:p>
            <a:pPr marL="355600" marR="340995" indent="-342900">
              <a:lnSpc>
                <a:spcPct val="106800"/>
              </a:lnSpc>
              <a:spcBef>
                <a:spcPts val="615"/>
              </a:spcBef>
              <a:buFont typeface="Symbol"/>
              <a:buChar char=""/>
              <a:tabLst>
                <a:tab pos="354965" algn="l"/>
                <a:tab pos="355600" algn="l"/>
              </a:tabLst>
              <a:defRPr b="0" i="0"/>
            </a:pPr>
            <a:r>
              <a:rPr lang="2057" sz="2800" b="1" spc="-10">
                <a:latin typeface="Calibri"/>
                <a:cs typeface="Calibri"/>
              </a:rPr>
              <a:t>Demand for skills by sector: </a:t>
            </a:r>
            <a:r>
              <a:rPr lang="2057" sz="2800" b="0">
                <a:latin typeface="Calibri"/>
                <a:cs typeface="Calibri"/>
              </a:rPr>
              <a:t>Those most in demand in each business sector.</a:t>
            </a:r>
            <a:r>
              <a:rPr lang="2057" sz="2800" spc="145">
                <a:latin typeface="Calibri"/>
                <a:cs typeface="Calibri"/>
              </a:rPr>
              <a:t> </a:t>
            </a:r>
            <a:endParaRPr sz="2800">
              <a:latin typeface="Calibri"/>
              <a:cs typeface="Calibri"/>
            </a:endParaRPr>
          </a:p>
          <a:p>
            <a:pPr marL="355600" marR="5080" indent="-342900">
              <a:lnSpc>
                <a:spcPct val="107100"/>
              </a:lnSpc>
              <a:spcBef>
                <a:spcPts val="605"/>
              </a:spcBef>
              <a:buFont typeface="Symbol"/>
              <a:buChar char=""/>
              <a:tabLst>
                <a:tab pos="354965" algn="l"/>
                <a:tab pos="355600" algn="l"/>
              </a:tabLst>
              <a:defRPr b="0" i="0"/>
            </a:pPr>
            <a:r>
              <a:rPr lang="2057" sz="2800" b="1" spc="-10">
                <a:latin typeface="Calibri"/>
                <a:cs typeface="Calibri"/>
              </a:rPr>
              <a:t>Skills Classification: </a:t>
            </a:r>
            <a:r>
              <a:rPr lang="2057" sz="2800" b="0" spc="-15">
                <a:latin typeface="Calibri"/>
                <a:cs typeface="Calibri"/>
              </a:rPr>
              <a:t> knowledge, attitudes and values, </a:t>
            </a:r>
            <a:r>
              <a:rPr lang="2057" sz="2800" spc="20">
                <a:latin typeface="Calibri"/>
                <a:cs typeface="Calibri"/>
              </a:rPr>
              <a:t> </a:t>
            </a:r>
            <a:r>
              <a:rPr lang="2057" sz="2800" spc="-20">
                <a:latin typeface="Calibri"/>
                <a:cs typeface="Calibri"/>
              </a:rPr>
              <a:t>cross-cutting skills</a:t>
            </a:r>
            <a:endParaRPr sz="2800">
              <a:latin typeface="Calibri"/>
              <a:cs typeface="Calibri"/>
            </a:endParaRPr>
          </a:p>
          <a:p>
            <a:pPr marL="355600" marR="106680" indent="-342900">
              <a:lnSpc>
                <a:spcPct val="107200"/>
              </a:lnSpc>
              <a:spcBef>
                <a:spcPts val="585"/>
              </a:spcBef>
              <a:buFont typeface="Symbol"/>
              <a:buChar char=""/>
              <a:tabLst>
                <a:tab pos="354965" algn="l"/>
                <a:tab pos="355600" algn="l"/>
              </a:tabLst>
              <a:defRPr b="0" i="0"/>
            </a:pPr>
            <a:r>
              <a:rPr lang="2057" sz="2800" b="1" spc="-10">
                <a:latin typeface="Calibri"/>
                <a:cs typeface="Calibri"/>
              </a:rPr>
              <a:t>Others: Comparison of skills demand by country, EU-27</a:t>
            </a:r>
            <a:endParaRPr sz="2800">
              <a:latin typeface="Calibri"/>
              <a:cs typeface="Calibri"/>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761978" y="6432905"/>
            <a:ext cx="184334"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11</a:t>
            </a:r>
            <a:endParaRPr sz="1000">
              <a:latin typeface="Lucida Sans Unicode"/>
              <a:cs typeface="Lucida Sans Unicode"/>
            </a:endParaRPr>
          </a:p>
        </p:txBody>
      </p:sp>
      <p:sp>
        <p:nvSpPr>
          <p:cNvPr id="4" name="object 4"/>
          <p:cNvSpPr txBox="1">
            <a:spLocks noGrp="1"/>
          </p:cNvSpPr>
          <p:nvPr>
            <p:ph type="title"/>
          </p:nvPr>
        </p:nvSpPr>
        <p:spPr>
          <a:xfrm>
            <a:off x="916939" y="374396"/>
            <a:ext cx="5225054"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Skills Assessment</a:t>
            </a:r>
            <a:r>
              <a:rPr lang="2057" sz="3000" b="1" spc="-114">
                <a:latin typeface="Lucida Sans Unicode"/>
                <a:cs typeface="Lucida Sans Unicode"/>
              </a:rPr>
              <a:t> </a:t>
            </a:r>
            <a:endParaRPr sz="3000">
              <a:latin typeface="Lucida Sans Unicode"/>
              <a:cs typeface="Lucida Sans Unicode"/>
            </a:endParaRPr>
          </a:p>
        </p:txBody>
      </p:sp>
      <p:sp>
        <p:nvSpPr>
          <p:cNvPr id="5" name="object 5"/>
          <p:cNvSpPr txBox="1"/>
          <p:nvPr/>
        </p:nvSpPr>
        <p:spPr>
          <a:xfrm>
            <a:off x="1280541" y="1741752"/>
            <a:ext cx="9679585" cy="3946401"/>
          </a:xfrm>
          <a:prstGeom prst="rect">
            <a:avLst/>
          </a:prstGeom>
        </p:spPr>
        <p:txBody>
          <a:bodyPr vert="horz" wrap="square" lIns="0" tIns="12065" rIns="0" bIns="0" rtlCol="0">
            <a:spAutoFit/>
          </a:bodyPr>
          <a:lstStyle/>
          <a:p>
            <a:pPr marL="355600" marR="5080" indent="-342900">
              <a:lnSpc>
                <a:spcPct val="106700"/>
              </a:lnSpc>
              <a:spcBef>
                <a:spcPts val="95"/>
              </a:spcBef>
              <a:buFont typeface="Symbol"/>
              <a:buChar char=""/>
              <a:tabLst>
                <a:tab pos="354965" algn="l"/>
                <a:tab pos="355600" algn="l"/>
              </a:tabLst>
              <a:defRPr b="0" i="0"/>
            </a:pPr>
            <a:r>
              <a:rPr lang="2057" sz="2400" b="1" spc="-5" dirty="0">
                <a:latin typeface="Calibri"/>
                <a:cs typeface="Calibri"/>
              </a:rPr>
              <a:t>Q1. Matching Skills to Occupations. </a:t>
            </a:r>
            <a:r>
              <a:rPr lang="2057" sz="2400" b="1" dirty="0">
                <a:latin typeface="Calibri"/>
                <a:cs typeface="Calibri"/>
              </a:rPr>
              <a:t>How relevant are my skills to my current occupation?</a:t>
            </a:r>
            <a:r>
              <a:rPr lang="2057" sz="2400" b="1" spc="-45" dirty="0">
                <a:latin typeface="Calibri"/>
                <a:cs typeface="Calibri"/>
              </a:rPr>
              <a:t> </a:t>
            </a:r>
            <a:endParaRPr sz="2400" dirty="0">
              <a:latin typeface="Calibri"/>
              <a:cs typeface="Calibri"/>
            </a:endParaRPr>
          </a:p>
          <a:p>
            <a:pPr marL="355600" marR="190500" indent="-342900">
              <a:lnSpc>
                <a:spcPct val="107100"/>
              </a:lnSpc>
              <a:buFont typeface="Symbol"/>
              <a:buChar char=""/>
              <a:tabLst>
                <a:tab pos="354965" algn="l"/>
                <a:tab pos="355600" algn="l"/>
              </a:tabLst>
              <a:defRPr b="0" i="0"/>
            </a:pPr>
            <a:r>
              <a:rPr lang="2057" sz="2400" b="1" spc="-5" dirty="0">
                <a:latin typeface="Calibri"/>
                <a:cs typeface="Calibri"/>
              </a:rPr>
              <a:t>Q2. </a:t>
            </a:r>
            <a:r>
              <a:rPr lang="2057" sz="2400" b="1" spc="-10" dirty="0">
                <a:latin typeface="Calibri"/>
                <a:cs typeface="Calibri"/>
              </a:rPr>
              <a:t>Retraining</a:t>
            </a:r>
            <a:r>
              <a:rPr lang="2057" sz="2400" b="0" spc="-10" dirty="0">
                <a:latin typeface="Calibri"/>
                <a:cs typeface="Calibri"/>
              </a:rPr>
              <a:t>. </a:t>
            </a:r>
            <a:r>
              <a:rPr lang="2057" sz="2400" spc="-5" dirty="0">
                <a:latin typeface="Calibri"/>
                <a:cs typeface="Calibri"/>
              </a:rPr>
              <a:t>What skills do I need to acquire to perform in my current position?</a:t>
            </a:r>
            <a:r>
              <a:rPr lang="2057" sz="2400" spc="-30" dirty="0">
                <a:latin typeface="Calibri"/>
                <a:cs typeface="Calibri"/>
              </a:rPr>
              <a:t> </a:t>
            </a:r>
            <a:r>
              <a:rPr lang="2057" sz="2400" spc="-5" dirty="0">
                <a:latin typeface="Calibri"/>
                <a:cs typeface="Calibri"/>
              </a:rPr>
              <a:t> </a:t>
            </a:r>
            <a:endParaRPr sz="2400" dirty="0">
              <a:latin typeface="Calibri"/>
              <a:cs typeface="Calibri"/>
            </a:endParaRPr>
          </a:p>
          <a:p>
            <a:pPr marL="355600" marR="201930" indent="-342900">
              <a:lnSpc>
                <a:spcPct val="107000"/>
              </a:lnSpc>
              <a:spcBef>
                <a:spcPts val="5"/>
              </a:spcBef>
              <a:buFont typeface="Symbol"/>
              <a:buChar char=""/>
              <a:tabLst>
                <a:tab pos="354965" algn="l"/>
                <a:tab pos="355600" algn="l"/>
              </a:tabLst>
              <a:defRPr b="0" i="0"/>
            </a:pPr>
            <a:r>
              <a:rPr lang="2057" sz="2400" b="1" spc="-5" dirty="0">
                <a:latin typeface="Calibri"/>
                <a:cs typeface="Calibri"/>
              </a:rPr>
              <a:t>Q3. </a:t>
            </a:r>
            <a:r>
              <a:rPr lang="2057" sz="2400" b="1" spc="-30" dirty="0">
                <a:latin typeface="Calibri"/>
                <a:cs typeface="Calibri"/>
              </a:rPr>
              <a:t>Career Path</a:t>
            </a:r>
            <a:r>
              <a:rPr lang="2057" sz="2400" b="0" spc="-30" dirty="0">
                <a:latin typeface="Calibri"/>
                <a:cs typeface="Calibri"/>
              </a:rPr>
              <a:t>. </a:t>
            </a:r>
            <a:r>
              <a:rPr lang="2057" sz="2400" spc="-5" dirty="0">
                <a:latin typeface="Calibri"/>
                <a:cs typeface="Calibri"/>
              </a:rPr>
              <a:t>What occupations match the skills I already have in  Given its characteristics in that specific country</a:t>
            </a:r>
            <a:r>
              <a:rPr lang="2057" sz="2400" spc="-60" dirty="0">
                <a:latin typeface="Calibri"/>
                <a:cs typeface="Calibri"/>
              </a:rPr>
              <a:t> </a:t>
            </a:r>
            <a:r>
              <a:rPr lang="2057" sz="2400" spc="-5" dirty="0">
                <a:latin typeface="Calibri"/>
                <a:cs typeface="Calibri"/>
              </a:rPr>
              <a:t>, what skills should I learn to fit one of these occupations best?</a:t>
            </a:r>
            <a:endParaRPr sz="2400" dirty="0">
              <a:latin typeface="Calibri"/>
              <a:cs typeface="Calibri"/>
            </a:endParaRPr>
          </a:p>
          <a:p>
            <a:pPr marL="355600" marR="315595" indent="-342900" algn="just">
              <a:lnSpc>
                <a:spcPct val="107100"/>
              </a:lnSpc>
              <a:buFont typeface="Symbol"/>
              <a:buChar char=""/>
              <a:tabLst>
                <a:tab pos="355600" algn="l"/>
              </a:tabLst>
              <a:defRPr b="0" i="0"/>
            </a:pPr>
            <a:r>
              <a:rPr sz="2400" b="1" spc="-5" dirty="0">
                <a:latin typeface="Calibri"/>
                <a:cs typeface="Calibri"/>
              </a:rPr>
              <a:t>Q4. </a:t>
            </a:r>
            <a:r>
              <a:rPr lang="es-ES" sz="2400" b="1" spc="-10" dirty="0" err="1">
                <a:latin typeface="Calibri"/>
                <a:cs typeface="Calibri"/>
              </a:rPr>
              <a:t>Improve</a:t>
            </a:r>
            <a:r>
              <a:rPr lang="es-ES" sz="2400" b="1" spc="-10" dirty="0">
                <a:latin typeface="Calibri"/>
                <a:cs typeface="Calibri"/>
              </a:rPr>
              <a:t> </a:t>
            </a:r>
            <a:r>
              <a:rPr lang="es-ES" sz="2400" b="1" spc="-10" dirty="0" err="1">
                <a:latin typeface="Calibri"/>
                <a:cs typeface="Calibri"/>
              </a:rPr>
              <a:t>the</a:t>
            </a:r>
            <a:r>
              <a:rPr lang="es-ES" sz="2400" b="1" spc="-10" dirty="0">
                <a:latin typeface="Calibri"/>
                <a:cs typeface="Calibri"/>
              </a:rPr>
              <a:t> </a:t>
            </a:r>
            <a:r>
              <a:rPr lang="es-ES" sz="2400" b="1" spc="-10" dirty="0" err="1">
                <a:latin typeface="Calibri"/>
                <a:cs typeface="Calibri"/>
              </a:rPr>
              <a:t>skills</a:t>
            </a:r>
            <a:r>
              <a:rPr sz="2400" b="0" spc="-10" dirty="0">
                <a:latin typeface="Calibri"/>
                <a:cs typeface="Calibri"/>
              </a:rPr>
              <a:t>. </a:t>
            </a:r>
            <a:r>
              <a:rPr lang="es-ES" sz="2400" b="0" spc="-5" dirty="0" err="1">
                <a:latin typeface="Calibri"/>
                <a:cs typeface="Calibri"/>
              </a:rPr>
              <a:t>Given</a:t>
            </a:r>
            <a:r>
              <a:rPr lang="es-ES" sz="2400" b="0" spc="-5" dirty="0">
                <a:latin typeface="Calibri"/>
                <a:cs typeface="Calibri"/>
              </a:rPr>
              <a:t> </a:t>
            </a:r>
            <a:r>
              <a:rPr lang="es-ES" sz="2400" spc="-5" dirty="0">
                <a:latin typeface="Calibri"/>
                <a:cs typeface="Calibri"/>
              </a:rPr>
              <a:t>a new </a:t>
            </a:r>
            <a:r>
              <a:rPr lang="es-ES" sz="2400" spc="-5" dirty="0" err="1">
                <a:latin typeface="Calibri"/>
                <a:cs typeface="Calibri"/>
              </a:rPr>
              <a:t>competence</a:t>
            </a:r>
            <a:r>
              <a:rPr lang="es-ES" sz="2400" spc="-5" dirty="0">
                <a:latin typeface="Calibri"/>
                <a:cs typeface="Calibri"/>
              </a:rPr>
              <a:t> </a:t>
            </a:r>
            <a:r>
              <a:rPr lang="es-ES" sz="2400" spc="-5" dirty="0" err="1">
                <a:latin typeface="Calibri"/>
                <a:cs typeface="Calibri"/>
              </a:rPr>
              <a:t>that</a:t>
            </a:r>
            <a:r>
              <a:rPr lang="es-ES" sz="2400" spc="-5" dirty="0">
                <a:latin typeface="Calibri"/>
                <a:cs typeface="Calibri"/>
              </a:rPr>
              <a:t> I </a:t>
            </a:r>
            <a:r>
              <a:rPr lang="es-ES" sz="2400" spc="-5" dirty="0" err="1">
                <a:latin typeface="Calibri"/>
                <a:cs typeface="Calibri"/>
              </a:rPr>
              <a:t>want</a:t>
            </a:r>
            <a:r>
              <a:rPr lang="es-ES" sz="2400" spc="-5" dirty="0">
                <a:latin typeface="Calibri"/>
                <a:cs typeface="Calibri"/>
              </a:rPr>
              <a:t> </a:t>
            </a:r>
            <a:r>
              <a:rPr lang="es-ES" sz="2400" spc="-5" dirty="0" err="1">
                <a:latin typeface="Calibri"/>
                <a:cs typeface="Calibri"/>
              </a:rPr>
              <a:t>to</a:t>
            </a:r>
            <a:r>
              <a:rPr lang="es-ES" sz="2400" spc="-5" dirty="0">
                <a:latin typeface="Calibri"/>
                <a:cs typeface="Calibri"/>
              </a:rPr>
              <a:t> </a:t>
            </a:r>
            <a:r>
              <a:rPr lang="es-ES" sz="2400" spc="-5" dirty="0" err="1">
                <a:latin typeface="Calibri"/>
                <a:cs typeface="Calibri"/>
              </a:rPr>
              <a:t>acquire</a:t>
            </a:r>
            <a:r>
              <a:rPr lang="es-ES" sz="2400" spc="-5" dirty="0">
                <a:latin typeface="Calibri"/>
                <a:cs typeface="Calibri"/>
              </a:rPr>
              <a:t>, </a:t>
            </a:r>
            <a:r>
              <a:rPr lang="es-ES" sz="2400" spc="-5" dirty="0" err="1">
                <a:latin typeface="Calibri"/>
                <a:cs typeface="Calibri"/>
              </a:rPr>
              <a:t>what</a:t>
            </a:r>
            <a:r>
              <a:rPr lang="es-ES" sz="2400" spc="-5" dirty="0">
                <a:latin typeface="Calibri"/>
                <a:cs typeface="Calibri"/>
              </a:rPr>
              <a:t> are </a:t>
            </a:r>
            <a:r>
              <a:rPr lang="es-ES" sz="2400" spc="-5" dirty="0" err="1">
                <a:latin typeface="Calibri"/>
                <a:cs typeface="Calibri"/>
              </a:rPr>
              <a:t>other</a:t>
            </a:r>
            <a:r>
              <a:rPr lang="es-ES" sz="2400" spc="-5" dirty="0">
                <a:latin typeface="Calibri"/>
                <a:cs typeface="Calibri"/>
              </a:rPr>
              <a:t> similar/</a:t>
            </a:r>
            <a:r>
              <a:rPr lang="es-ES" sz="2400" spc="-5" dirty="0" err="1">
                <a:latin typeface="Calibri"/>
                <a:cs typeface="Calibri"/>
              </a:rPr>
              <a:t>complementary</a:t>
            </a:r>
            <a:r>
              <a:rPr lang="es-ES" sz="2400" spc="-5" dirty="0">
                <a:latin typeface="Calibri"/>
                <a:cs typeface="Calibri"/>
              </a:rPr>
              <a:t> </a:t>
            </a:r>
            <a:r>
              <a:rPr lang="es-ES" sz="2400" spc="-5" dirty="0" err="1">
                <a:latin typeface="Calibri"/>
                <a:cs typeface="Calibri"/>
              </a:rPr>
              <a:t>competences</a:t>
            </a:r>
            <a:r>
              <a:rPr lang="es-ES" sz="2400" spc="-5" dirty="0">
                <a:latin typeface="Calibri"/>
                <a:cs typeface="Calibri"/>
              </a:rPr>
              <a:t> </a:t>
            </a:r>
            <a:r>
              <a:rPr lang="es-ES" sz="2400" spc="-5" dirty="0" err="1">
                <a:latin typeface="Calibri"/>
                <a:cs typeface="Calibri"/>
              </a:rPr>
              <a:t>that</a:t>
            </a:r>
            <a:r>
              <a:rPr lang="es-ES" sz="2400" spc="-5" dirty="0">
                <a:latin typeface="Calibri"/>
                <a:cs typeface="Calibri"/>
              </a:rPr>
              <a:t> I can </a:t>
            </a:r>
            <a:r>
              <a:rPr lang="es-ES" sz="2400" spc="-5" dirty="0" err="1">
                <a:latin typeface="Calibri"/>
                <a:cs typeface="Calibri"/>
              </a:rPr>
              <a:t>also</a:t>
            </a:r>
            <a:r>
              <a:rPr lang="es-ES" sz="2400" spc="-5" dirty="0">
                <a:latin typeface="Calibri"/>
                <a:cs typeface="Calibri"/>
              </a:rPr>
              <a:t> </a:t>
            </a:r>
            <a:r>
              <a:rPr lang="es-ES" sz="2400" spc="-5" dirty="0" err="1">
                <a:latin typeface="Calibri"/>
                <a:cs typeface="Calibri"/>
              </a:rPr>
              <a:t>acquire</a:t>
            </a:r>
            <a:r>
              <a:rPr lang="es-ES" sz="2400" spc="-5" dirty="0">
                <a:latin typeface="Calibri"/>
                <a:cs typeface="Calibri"/>
              </a:rPr>
              <a:t>.</a:t>
            </a:r>
            <a:endParaRPr sz="2400" dirty="0">
              <a:latin typeface="Calibri"/>
              <a:cs typeface="Calibri"/>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69850" rIns="0" bIns="0" rtlCol="0">
            <a:spAutoFit/>
          </a:bodyPr>
          <a:lstStyle/>
          <a:p>
            <a:pPr marL="2452370" marR="5080" indent="-1092835">
              <a:lnSpc>
                <a:spcPts val="5690"/>
              </a:lnSpc>
              <a:spcBef>
                <a:spcPts val="550"/>
              </a:spcBef>
              <a:defRPr b="0" i="0"/>
            </a:pPr>
            <a:r>
              <a:rPr lang="2057" b="1">
                <a:solidFill>
                  <a:srgbClr val="AEABAB"/>
                </a:solidFill>
                <a:latin typeface="Lucida Sans Unicode"/>
                <a:cs typeface="Lucida Sans Unicode"/>
              </a:rPr>
              <a:t>03. </a:t>
            </a:r>
            <a:r>
              <a:rPr lang="2057" b="0">
                <a:solidFill>
                  <a:srgbClr val="AEABAB"/>
                </a:solidFill>
                <a:latin typeface="Lucida Sans Unicode"/>
                <a:cs typeface="Lucida Sans Unicode"/>
              </a:rPr>
              <a:t>What stage are we at?</a:t>
            </a:r>
            <a:r>
              <a:rPr lang="2057" spc="-80"/>
              <a:t> </a:t>
            </a:r>
            <a:endParaRPr lang="2057" spc="-5"/>
          </a:p>
        </p:txBody>
      </p:sp>
      <p:sp>
        <p:nvSpPr>
          <p:cNvPr id="3" name="object 3"/>
          <p:cNvSpPr txBox="1"/>
          <p:nvPr/>
        </p:nvSpPr>
        <p:spPr>
          <a:xfrm>
            <a:off x="11314938" y="6432905"/>
            <a:ext cx="800265"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a:t>
            </a:r>
            <a:r>
              <a:rPr lang="2057" sz="1000" spc="-615">
                <a:latin typeface="Lucida Sans Unicode"/>
                <a:cs typeface="Lucida Sans Unicode"/>
              </a:rPr>
              <a:t>2</a:t>
            </a:r>
            <a:r>
              <a:rPr lang="2057" sz="1000" spc="-25">
                <a:latin typeface="Lucida Sans Unicode"/>
                <a:cs typeface="Lucida Sans Unicode"/>
              </a:rPr>
              <a:t>1</a:t>
            </a:r>
            <a:r>
              <a:rPr lang="2057" sz="1000" spc="-625">
                <a:latin typeface="Lucida Sans Unicode"/>
                <a:cs typeface="Lucida Sans Unicode"/>
              </a:rPr>
              <a:t>3</a:t>
            </a:r>
            <a:r>
              <a:rPr lang="2057" sz="1000" spc="-15">
                <a:latin typeface="Lucida Sans Unicode"/>
                <a:cs typeface="Lucida Sans Unicode"/>
              </a:rPr>
              <a:t>2</a:t>
            </a:r>
            <a:endParaRPr sz="1000">
              <a:latin typeface="Lucida Sans Unicode"/>
              <a:cs typeface="Lucida Sans Unicode"/>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761978" y="6432905"/>
            <a:ext cx="184334"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13</a:t>
            </a:r>
            <a:endParaRPr sz="1000">
              <a:latin typeface="Lucida Sans Unicode"/>
              <a:cs typeface="Lucida Sans Unicode"/>
            </a:endParaRPr>
          </a:p>
        </p:txBody>
      </p:sp>
      <p:sp>
        <p:nvSpPr>
          <p:cNvPr id="4" name="object 4"/>
          <p:cNvSpPr txBox="1">
            <a:spLocks noGrp="1"/>
          </p:cNvSpPr>
          <p:nvPr>
            <p:ph type="title"/>
          </p:nvPr>
        </p:nvSpPr>
        <p:spPr>
          <a:xfrm>
            <a:off x="916939" y="374396"/>
            <a:ext cx="3349965" cy="928027"/>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Path Travelled So Far </a:t>
            </a:r>
            <a:r>
              <a:rPr lang="2057" sz="3000" b="1" spc="-85">
                <a:latin typeface="Lucida Sans Unicode"/>
                <a:cs typeface="Lucida Sans Unicode"/>
              </a:rPr>
              <a:t> </a:t>
            </a:r>
            <a:endParaRPr sz="3000">
              <a:latin typeface="Lucida Sans Unicode"/>
              <a:cs typeface="Lucida Sans Unicode"/>
            </a:endParaRPr>
          </a:p>
        </p:txBody>
      </p:sp>
      <p:sp>
        <p:nvSpPr>
          <p:cNvPr id="5" name="object 5"/>
          <p:cNvSpPr/>
          <p:nvPr/>
        </p:nvSpPr>
        <p:spPr>
          <a:xfrm>
            <a:off x="647700" y="1691639"/>
            <a:ext cx="3590925" cy="802005"/>
          </a:xfrm>
          <a:custGeom>
            <a:avLst/>
            <a:gdLst/>
            <a:ahLst/>
            <a:cxnLst/>
            <a:rect l="l" t="t" r="r" b="b"/>
            <a:pathLst>
              <a:path w="3590925" h="802005">
                <a:moveTo>
                  <a:pt x="3189732" y="0"/>
                </a:moveTo>
                <a:lnTo>
                  <a:pt x="0" y="0"/>
                </a:lnTo>
                <a:lnTo>
                  <a:pt x="400812" y="400812"/>
                </a:lnTo>
                <a:lnTo>
                  <a:pt x="0" y="801624"/>
                </a:lnTo>
                <a:lnTo>
                  <a:pt x="3189732" y="801624"/>
                </a:lnTo>
                <a:lnTo>
                  <a:pt x="3590544" y="400812"/>
                </a:lnTo>
                <a:lnTo>
                  <a:pt x="3189732" y="0"/>
                </a:lnTo>
                <a:close/>
              </a:path>
            </a:pathLst>
          </a:custGeom>
          <a:solidFill>
            <a:srgbClr val="B32433"/>
          </a:solidFill>
        </p:spPr>
        <p:txBody>
          <a:bodyPr wrap="square" lIns="0" tIns="0" rIns="0" bIns="0" rtlCol="0"/>
          <a:lstStyle/>
          <a:p>
            <a:endParaRPr/>
          </a:p>
        </p:txBody>
      </p:sp>
      <p:sp>
        <p:nvSpPr>
          <p:cNvPr id="6" name="object 6"/>
          <p:cNvSpPr txBox="1"/>
          <p:nvPr/>
        </p:nvSpPr>
        <p:spPr>
          <a:xfrm>
            <a:off x="1123472" y="1688338"/>
            <a:ext cx="2683651" cy="746846"/>
          </a:xfrm>
          <a:prstGeom prst="rect">
            <a:avLst/>
          </a:prstGeom>
        </p:spPr>
        <p:txBody>
          <a:bodyPr vert="horz" wrap="square" lIns="0" tIns="34925" rIns="0" bIns="0" rtlCol="0">
            <a:spAutoFit/>
          </a:bodyPr>
          <a:lstStyle/>
          <a:p>
            <a:pPr marL="12065" marR="5080" indent="-635" algn="ctr">
              <a:lnSpc>
                <a:spcPct val="91500"/>
              </a:lnSpc>
              <a:spcBef>
                <a:spcPts val="275"/>
              </a:spcBef>
              <a:defRPr b="0" i="0"/>
            </a:pPr>
            <a:r>
              <a:rPr lang="2057" sz="1700" dirty="0">
                <a:solidFill>
                  <a:srgbClr val="FFFFFF"/>
                </a:solidFill>
                <a:latin typeface="Calibri"/>
                <a:cs typeface="Calibri"/>
              </a:rPr>
              <a:t>LABOUR MARKET DATA ANALYSIS AND PROTOTYPE </a:t>
            </a:r>
            <a:r>
              <a:rPr lang="2057" sz="1700" spc="-95" dirty="0">
                <a:solidFill>
                  <a:srgbClr val="FFFFFF"/>
                </a:solidFill>
                <a:latin typeface="Calibri"/>
                <a:cs typeface="Calibri"/>
              </a:rPr>
              <a:t> </a:t>
            </a:r>
            <a:r>
              <a:rPr lang="2057" sz="1700" dirty="0">
                <a:solidFill>
                  <a:srgbClr val="FFFFFF"/>
                </a:solidFill>
                <a:latin typeface="Calibri"/>
                <a:cs typeface="Calibri"/>
              </a:rPr>
              <a:t>DESIGN</a:t>
            </a:r>
            <a:r>
              <a:rPr lang="2057" sz="1700" spc="-15" dirty="0">
                <a:solidFill>
                  <a:srgbClr val="FFFFFF"/>
                </a:solidFill>
                <a:latin typeface="Calibri"/>
                <a:cs typeface="Calibri"/>
              </a:rPr>
              <a:t> </a:t>
            </a:r>
            <a:endParaRPr sz="1700" dirty="0">
              <a:latin typeface="Calibri"/>
              <a:cs typeface="Calibri"/>
            </a:endParaRPr>
          </a:p>
        </p:txBody>
      </p:sp>
      <p:sp>
        <p:nvSpPr>
          <p:cNvPr id="7" name="object 7"/>
          <p:cNvSpPr/>
          <p:nvPr/>
        </p:nvSpPr>
        <p:spPr>
          <a:xfrm>
            <a:off x="3878579" y="1691639"/>
            <a:ext cx="3592195" cy="802005"/>
          </a:xfrm>
          <a:custGeom>
            <a:avLst/>
            <a:gdLst/>
            <a:ahLst/>
            <a:cxnLst/>
            <a:rect l="l" t="t" r="r" b="b"/>
            <a:pathLst>
              <a:path w="3592195" h="802005">
                <a:moveTo>
                  <a:pt x="3191255" y="0"/>
                </a:moveTo>
                <a:lnTo>
                  <a:pt x="0" y="0"/>
                </a:lnTo>
                <a:lnTo>
                  <a:pt x="400812" y="400812"/>
                </a:lnTo>
                <a:lnTo>
                  <a:pt x="0" y="801624"/>
                </a:lnTo>
                <a:lnTo>
                  <a:pt x="3191255" y="801624"/>
                </a:lnTo>
                <a:lnTo>
                  <a:pt x="3592068" y="400812"/>
                </a:lnTo>
                <a:lnTo>
                  <a:pt x="3191255" y="0"/>
                </a:lnTo>
                <a:close/>
              </a:path>
            </a:pathLst>
          </a:custGeom>
          <a:solidFill>
            <a:srgbClr val="DC5562"/>
          </a:solidFill>
        </p:spPr>
        <p:txBody>
          <a:bodyPr wrap="square" lIns="0" tIns="0" rIns="0" bIns="0" rtlCol="0"/>
          <a:lstStyle/>
          <a:p>
            <a:endParaRPr/>
          </a:p>
        </p:txBody>
      </p:sp>
      <p:sp>
        <p:nvSpPr>
          <p:cNvPr id="8" name="object 8"/>
          <p:cNvSpPr/>
          <p:nvPr/>
        </p:nvSpPr>
        <p:spPr>
          <a:xfrm>
            <a:off x="3878579" y="1691639"/>
            <a:ext cx="3592195" cy="802005"/>
          </a:xfrm>
          <a:custGeom>
            <a:avLst/>
            <a:gdLst/>
            <a:ahLst/>
            <a:cxnLst/>
            <a:rect l="l" t="t" r="r" b="b"/>
            <a:pathLst>
              <a:path w="3592195" h="802005">
                <a:moveTo>
                  <a:pt x="0" y="0"/>
                </a:moveTo>
                <a:lnTo>
                  <a:pt x="3191255" y="0"/>
                </a:lnTo>
                <a:lnTo>
                  <a:pt x="3592068" y="400812"/>
                </a:lnTo>
                <a:lnTo>
                  <a:pt x="3191255" y="801624"/>
                </a:lnTo>
                <a:lnTo>
                  <a:pt x="0" y="801624"/>
                </a:lnTo>
                <a:lnTo>
                  <a:pt x="400812" y="400812"/>
                </a:lnTo>
                <a:lnTo>
                  <a:pt x="0" y="0"/>
                </a:lnTo>
                <a:close/>
              </a:path>
            </a:pathLst>
          </a:custGeom>
          <a:ln w="12192">
            <a:solidFill>
              <a:srgbClr val="FFFFFF"/>
            </a:solidFill>
          </a:ln>
        </p:spPr>
        <p:txBody>
          <a:bodyPr wrap="square" lIns="0" tIns="0" rIns="0" bIns="0" rtlCol="0"/>
          <a:lstStyle/>
          <a:p>
            <a:endParaRPr/>
          </a:p>
        </p:txBody>
      </p:sp>
      <p:sp>
        <p:nvSpPr>
          <p:cNvPr id="9" name="object 9"/>
          <p:cNvSpPr txBox="1"/>
          <p:nvPr/>
        </p:nvSpPr>
        <p:spPr>
          <a:xfrm>
            <a:off x="4893690" y="1806651"/>
            <a:ext cx="1987931" cy="782907"/>
          </a:xfrm>
          <a:prstGeom prst="rect">
            <a:avLst/>
          </a:prstGeom>
        </p:spPr>
        <p:txBody>
          <a:bodyPr vert="horz" wrap="square" lIns="0" tIns="13335" rIns="0" bIns="0" rtlCol="0">
            <a:spAutoFit/>
          </a:bodyPr>
          <a:lstStyle/>
          <a:p>
            <a:pPr marL="38100">
              <a:lnSpc>
                <a:spcPts val="1950"/>
              </a:lnSpc>
              <a:spcBef>
                <a:spcPts val="105"/>
              </a:spcBef>
              <a:defRPr b="0" i="0"/>
            </a:pPr>
            <a:r>
              <a:rPr lang="2057" sz="1700" spc="-10" dirty="0">
                <a:solidFill>
                  <a:srgbClr val="FFFFFF"/>
                </a:solidFill>
                <a:latin typeface="Calibri"/>
                <a:cs typeface="Calibri"/>
              </a:rPr>
              <a:t>WEBSITE PROTOTYPE DEVELOPMENT</a:t>
            </a:r>
            <a:r>
              <a:rPr lang="2057" sz="1700" spc="-75" dirty="0">
                <a:solidFill>
                  <a:srgbClr val="FFFFFF"/>
                </a:solidFill>
                <a:latin typeface="Calibri"/>
                <a:cs typeface="Calibri"/>
              </a:rPr>
              <a:t>  </a:t>
            </a:r>
            <a:endParaRPr sz="1700" dirty="0">
              <a:latin typeface="Calibri"/>
              <a:cs typeface="Calibri"/>
            </a:endParaRPr>
          </a:p>
          <a:p>
            <a:pPr marL="12700">
              <a:lnSpc>
                <a:spcPts val="1950"/>
              </a:lnSpc>
              <a:defRPr b="0" i="0"/>
            </a:pPr>
            <a:endParaRPr sz="1700" dirty="0">
              <a:latin typeface="Calibri"/>
              <a:cs typeface="Calibri"/>
            </a:endParaRPr>
          </a:p>
        </p:txBody>
      </p:sp>
      <p:sp>
        <p:nvSpPr>
          <p:cNvPr id="10" name="object 10"/>
          <p:cNvSpPr/>
          <p:nvPr/>
        </p:nvSpPr>
        <p:spPr>
          <a:xfrm>
            <a:off x="7110983" y="1691639"/>
            <a:ext cx="3590925" cy="802005"/>
          </a:xfrm>
          <a:custGeom>
            <a:avLst/>
            <a:gdLst/>
            <a:ahLst/>
            <a:cxnLst/>
            <a:rect l="l" t="t" r="r" b="b"/>
            <a:pathLst>
              <a:path w="3590925" h="802005">
                <a:moveTo>
                  <a:pt x="3189732" y="0"/>
                </a:moveTo>
                <a:lnTo>
                  <a:pt x="0" y="0"/>
                </a:lnTo>
                <a:lnTo>
                  <a:pt x="400812" y="400812"/>
                </a:lnTo>
                <a:lnTo>
                  <a:pt x="0" y="801624"/>
                </a:lnTo>
                <a:lnTo>
                  <a:pt x="3189732" y="801624"/>
                </a:lnTo>
                <a:lnTo>
                  <a:pt x="3590544" y="400812"/>
                </a:lnTo>
                <a:lnTo>
                  <a:pt x="3189732" y="0"/>
                </a:lnTo>
                <a:close/>
              </a:path>
            </a:pathLst>
          </a:custGeom>
          <a:solidFill>
            <a:srgbClr val="EB9DA3"/>
          </a:solidFill>
        </p:spPr>
        <p:txBody>
          <a:bodyPr wrap="square" lIns="0" tIns="0" rIns="0" bIns="0" rtlCol="0"/>
          <a:lstStyle/>
          <a:p>
            <a:endParaRPr/>
          </a:p>
        </p:txBody>
      </p:sp>
      <p:sp>
        <p:nvSpPr>
          <p:cNvPr id="11" name="object 11"/>
          <p:cNvSpPr/>
          <p:nvPr/>
        </p:nvSpPr>
        <p:spPr>
          <a:xfrm>
            <a:off x="7110983" y="1691639"/>
            <a:ext cx="3590925" cy="802005"/>
          </a:xfrm>
          <a:custGeom>
            <a:avLst/>
            <a:gdLst/>
            <a:ahLst/>
            <a:cxnLst/>
            <a:rect l="l" t="t" r="r" b="b"/>
            <a:pathLst>
              <a:path w="3590925" h="802005">
                <a:moveTo>
                  <a:pt x="0" y="0"/>
                </a:moveTo>
                <a:lnTo>
                  <a:pt x="3189732" y="0"/>
                </a:lnTo>
                <a:lnTo>
                  <a:pt x="3590544" y="400812"/>
                </a:lnTo>
                <a:lnTo>
                  <a:pt x="3189732" y="801624"/>
                </a:lnTo>
                <a:lnTo>
                  <a:pt x="0" y="801624"/>
                </a:lnTo>
                <a:lnTo>
                  <a:pt x="400812" y="400812"/>
                </a:lnTo>
                <a:lnTo>
                  <a:pt x="0" y="0"/>
                </a:lnTo>
                <a:close/>
              </a:path>
            </a:pathLst>
          </a:custGeom>
          <a:ln w="12192">
            <a:solidFill>
              <a:srgbClr val="FFFFFF"/>
            </a:solidFill>
          </a:ln>
        </p:spPr>
        <p:txBody>
          <a:bodyPr wrap="square" lIns="0" tIns="0" rIns="0" bIns="0" rtlCol="0"/>
          <a:lstStyle/>
          <a:p>
            <a:endParaRPr/>
          </a:p>
        </p:txBody>
      </p:sp>
      <p:sp>
        <p:nvSpPr>
          <p:cNvPr id="12" name="object 12"/>
          <p:cNvSpPr txBox="1"/>
          <p:nvPr/>
        </p:nvSpPr>
        <p:spPr>
          <a:xfrm>
            <a:off x="7659624" y="1688338"/>
            <a:ext cx="2539997" cy="509550"/>
          </a:xfrm>
          <a:prstGeom prst="rect">
            <a:avLst/>
          </a:prstGeom>
        </p:spPr>
        <p:txBody>
          <a:bodyPr vert="horz" wrap="square" lIns="0" tIns="34925" rIns="0" bIns="0" rtlCol="0">
            <a:spAutoFit/>
          </a:bodyPr>
          <a:lstStyle/>
          <a:p>
            <a:pPr marL="12700" marR="5080" indent="1270" algn="ctr">
              <a:lnSpc>
                <a:spcPct val="91500"/>
              </a:lnSpc>
              <a:spcBef>
                <a:spcPts val="275"/>
              </a:spcBef>
              <a:defRPr b="0" i="0"/>
            </a:pPr>
            <a:r>
              <a:rPr lang="2057" sz="1700" dirty="0">
                <a:solidFill>
                  <a:srgbClr val="FFFFFF"/>
                </a:solidFill>
                <a:latin typeface="Calibri"/>
                <a:cs typeface="Calibri"/>
              </a:rPr>
              <a:t>NEEDS IDENTIFICATION, </a:t>
            </a:r>
            <a:r>
              <a:rPr lang="2057" sz="1700" spc="-5" dirty="0">
                <a:solidFill>
                  <a:srgbClr val="FFFFFF"/>
                </a:solidFill>
                <a:latin typeface="Calibri"/>
                <a:cs typeface="Calibri"/>
              </a:rPr>
              <a:t>REVIEW</a:t>
            </a:r>
            <a:r>
              <a:rPr lang="2057" sz="1700" spc="-100" dirty="0">
                <a:solidFill>
                  <a:srgbClr val="FFFFFF"/>
                </a:solidFill>
                <a:latin typeface="Calibri"/>
                <a:cs typeface="Calibri"/>
              </a:rPr>
              <a:t> </a:t>
            </a:r>
            <a:r>
              <a:rPr lang="2057" sz="1700" spc="-25" dirty="0">
                <a:solidFill>
                  <a:srgbClr val="FFFFFF"/>
                </a:solidFill>
                <a:latin typeface="Calibri"/>
                <a:cs typeface="Calibri"/>
              </a:rPr>
              <a:t> AND PILOT</a:t>
            </a:r>
            <a:endParaRPr sz="1700" dirty="0">
              <a:latin typeface="Calibri"/>
              <a:cs typeface="Calibri"/>
            </a:endParaRPr>
          </a:p>
        </p:txBody>
      </p:sp>
      <p:sp>
        <p:nvSpPr>
          <p:cNvPr id="13" name="object 13"/>
          <p:cNvSpPr txBox="1"/>
          <p:nvPr/>
        </p:nvSpPr>
        <p:spPr>
          <a:xfrm>
            <a:off x="6960868" y="3051429"/>
            <a:ext cx="3827793" cy="441131"/>
          </a:xfrm>
          <a:prstGeom prst="rect">
            <a:avLst/>
          </a:prstGeom>
        </p:spPr>
        <p:txBody>
          <a:bodyPr vert="horz" wrap="square" lIns="0" tIns="20955" rIns="0" bIns="0" rtlCol="0">
            <a:spAutoFit/>
          </a:bodyPr>
          <a:lstStyle/>
          <a:p>
            <a:pPr marL="12700" marR="5080">
              <a:lnSpc>
                <a:spcPts val="1670"/>
              </a:lnSpc>
              <a:spcBef>
                <a:spcPts val="165"/>
              </a:spcBef>
              <a:buFont typeface="Segoe UI Symbol"/>
              <a:buChar char="✓"/>
              <a:tabLst>
                <a:tab pos="186690" algn="l"/>
              </a:tabLst>
              <a:defRPr b="0" i="0"/>
            </a:pPr>
            <a:r>
              <a:rPr lang="2057" sz="1400" spc="-5">
                <a:latin typeface="Calibri"/>
                <a:cs typeface="Calibri"/>
              </a:rPr>
              <a:t>Pilot with Lanbide users and </a:t>
            </a:r>
            <a:r>
              <a:rPr lang="2057" sz="1400" spc="-10">
                <a:latin typeface="Calibri"/>
                <a:cs typeface="Calibri"/>
              </a:rPr>
              <a:t>technical</a:t>
            </a:r>
            <a:r>
              <a:rPr lang="2057" sz="1400" spc="-5">
                <a:latin typeface="Calibri"/>
                <a:cs typeface="Calibri"/>
              </a:rPr>
              <a:t> staff. </a:t>
            </a:r>
            <a:endParaRPr sz="1400">
              <a:latin typeface="Calibri"/>
              <a:cs typeface="Calibri"/>
            </a:endParaRPr>
          </a:p>
          <a:p>
            <a:pPr marL="186055" indent="-173990">
              <a:lnSpc>
                <a:spcPts val="1635"/>
              </a:lnSpc>
              <a:buFont typeface="Segoe UI Symbol"/>
              <a:buChar char="✓"/>
              <a:tabLst>
                <a:tab pos="186690" algn="l"/>
              </a:tabLst>
              <a:defRPr b="0" i="0"/>
            </a:pPr>
            <a:r>
              <a:rPr lang="2057" sz="1400" spc="-5">
                <a:latin typeface="Calibri"/>
                <a:cs typeface="Calibri"/>
              </a:rPr>
              <a:t>Next steps</a:t>
            </a:r>
            <a:r>
              <a:rPr lang="2057" sz="1400">
                <a:latin typeface="Calibri"/>
                <a:cs typeface="Calibri"/>
              </a:rPr>
              <a:t> </a:t>
            </a:r>
            <a:endParaRPr sz="1400">
              <a:latin typeface="Calibri"/>
              <a:cs typeface="Calibri"/>
            </a:endParaRPr>
          </a:p>
        </p:txBody>
      </p:sp>
      <p:sp>
        <p:nvSpPr>
          <p:cNvPr id="14" name="object 14"/>
          <p:cNvSpPr/>
          <p:nvPr/>
        </p:nvSpPr>
        <p:spPr>
          <a:xfrm>
            <a:off x="6881621" y="2553461"/>
            <a:ext cx="4041775" cy="1338580"/>
          </a:xfrm>
          <a:custGeom>
            <a:avLst/>
            <a:gdLst/>
            <a:ahLst/>
            <a:cxnLst/>
            <a:rect l="l" t="t" r="r" b="b"/>
            <a:pathLst>
              <a:path w="4041775" h="1338579">
                <a:moveTo>
                  <a:pt x="0" y="468629"/>
                </a:moveTo>
                <a:lnTo>
                  <a:pt x="1853564" y="468629"/>
                </a:lnTo>
                <a:lnTo>
                  <a:pt x="1853564" y="334517"/>
                </a:lnTo>
                <a:lnTo>
                  <a:pt x="1686305" y="334517"/>
                </a:lnTo>
                <a:lnTo>
                  <a:pt x="2020824" y="0"/>
                </a:lnTo>
                <a:lnTo>
                  <a:pt x="2355342" y="334517"/>
                </a:lnTo>
                <a:lnTo>
                  <a:pt x="2188082" y="334517"/>
                </a:lnTo>
                <a:lnTo>
                  <a:pt x="2188082" y="468629"/>
                </a:lnTo>
                <a:lnTo>
                  <a:pt x="4041648" y="468629"/>
                </a:lnTo>
                <a:lnTo>
                  <a:pt x="4041648" y="1338071"/>
                </a:lnTo>
                <a:lnTo>
                  <a:pt x="0" y="1338071"/>
                </a:lnTo>
                <a:lnTo>
                  <a:pt x="0" y="468629"/>
                </a:lnTo>
                <a:close/>
              </a:path>
            </a:pathLst>
          </a:custGeom>
          <a:ln w="28956">
            <a:solidFill>
              <a:srgbClr val="B32433"/>
            </a:solidFill>
          </a:ln>
        </p:spPr>
        <p:txBody>
          <a:bodyPr wrap="square" lIns="0" tIns="0" rIns="0" bIns="0" rtlCol="0"/>
          <a:lstStyle/>
          <a:p>
            <a:endParaRPr/>
          </a:p>
        </p:txBody>
      </p:sp>
      <p:sp>
        <p:nvSpPr>
          <p:cNvPr id="15" name="object 15"/>
          <p:cNvSpPr txBox="1"/>
          <p:nvPr/>
        </p:nvSpPr>
        <p:spPr>
          <a:xfrm>
            <a:off x="2320289" y="2773502"/>
            <a:ext cx="292392" cy="439224"/>
          </a:xfrm>
          <a:prstGeom prst="rect">
            <a:avLst/>
          </a:prstGeom>
        </p:spPr>
        <p:txBody>
          <a:bodyPr vert="horz" wrap="square" lIns="0" tIns="12065" rIns="0" bIns="0" rtlCol="0">
            <a:spAutoFit/>
          </a:bodyPr>
          <a:lstStyle/>
          <a:p>
            <a:pPr marL="12700">
              <a:lnSpc>
                <a:spcPct val="100000"/>
              </a:lnSpc>
              <a:spcBef>
                <a:spcPts val="95"/>
              </a:spcBef>
              <a:defRPr b="0" i="0"/>
            </a:pPr>
            <a:r>
              <a:rPr lang="2057" sz="2800" spc="-5">
                <a:solidFill>
                  <a:srgbClr val="92D050"/>
                </a:solidFill>
                <a:latin typeface="Segoe UI Symbol"/>
                <a:cs typeface="Segoe UI Symbol"/>
              </a:rPr>
              <a:t>✓</a:t>
            </a:r>
            <a:endParaRPr sz="2800">
              <a:latin typeface="Segoe UI Symbol"/>
              <a:cs typeface="Segoe UI Symbol"/>
            </a:endParaRPr>
          </a:p>
        </p:txBody>
      </p:sp>
      <p:sp>
        <p:nvSpPr>
          <p:cNvPr id="16" name="object 16"/>
          <p:cNvSpPr txBox="1"/>
          <p:nvPr/>
        </p:nvSpPr>
        <p:spPr>
          <a:xfrm>
            <a:off x="5505703" y="2806649"/>
            <a:ext cx="292392" cy="439224"/>
          </a:xfrm>
          <a:prstGeom prst="rect">
            <a:avLst/>
          </a:prstGeom>
        </p:spPr>
        <p:txBody>
          <a:bodyPr vert="horz" wrap="square" lIns="0" tIns="12065" rIns="0" bIns="0" rtlCol="0">
            <a:spAutoFit/>
          </a:bodyPr>
          <a:lstStyle/>
          <a:p>
            <a:pPr marL="12700">
              <a:lnSpc>
                <a:spcPct val="100000"/>
              </a:lnSpc>
              <a:spcBef>
                <a:spcPts val="95"/>
              </a:spcBef>
              <a:defRPr b="0" i="0"/>
            </a:pPr>
            <a:r>
              <a:rPr lang="2057" sz="2800" spc="-5">
                <a:solidFill>
                  <a:srgbClr val="92D050"/>
                </a:solidFill>
                <a:latin typeface="Segoe UI Symbol"/>
                <a:cs typeface="Segoe UI Symbol"/>
              </a:rPr>
              <a:t>✓</a:t>
            </a:r>
            <a:endParaRPr sz="2800">
              <a:latin typeface="Segoe UI Symbol"/>
              <a:cs typeface="Segoe UI Symbol"/>
            </a:endParaRPr>
          </a:p>
        </p:txBody>
      </p:sp>
      <p:sp>
        <p:nvSpPr>
          <p:cNvPr id="17" name="object 17"/>
          <p:cNvSpPr/>
          <p:nvPr/>
        </p:nvSpPr>
        <p:spPr>
          <a:xfrm>
            <a:off x="2241042" y="3316985"/>
            <a:ext cx="3560445" cy="320040"/>
          </a:xfrm>
          <a:custGeom>
            <a:avLst/>
            <a:gdLst/>
            <a:ahLst/>
            <a:cxnLst/>
            <a:rect l="l" t="t" r="r" b="b"/>
            <a:pathLst>
              <a:path w="3560445" h="320039">
                <a:moveTo>
                  <a:pt x="3560063" y="0"/>
                </a:moveTo>
                <a:lnTo>
                  <a:pt x="3557968" y="62293"/>
                </a:lnTo>
                <a:lnTo>
                  <a:pt x="3552253" y="113156"/>
                </a:lnTo>
                <a:lnTo>
                  <a:pt x="3543776" y="147446"/>
                </a:lnTo>
                <a:lnTo>
                  <a:pt x="3533394" y="160019"/>
                </a:lnTo>
                <a:lnTo>
                  <a:pt x="1825244" y="160019"/>
                </a:lnTo>
                <a:lnTo>
                  <a:pt x="1814861" y="172592"/>
                </a:lnTo>
                <a:lnTo>
                  <a:pt x="1806384" y="206882"/>
                </a:lnTo>
                <a:lnTo>
                  <a:pt x="1800669" y="257746"/>
                </a:lnTo>
                <a:lnTo>
                  <a:pt x="1798573" y="320039"/>
                </a:lnTo>
                <a:lnTo>
                  <a:pt x="1796478" y="257746"/>
                </a:lnTo>
                <a:lnTo>
                  <a:pt x="1790763" y="206883"/>
                </a:lnTo>
                <a:lnTo>
                  <a:pt x="1782286" y="172593"/>
                </a:lnTo>
                <a:lnTo>
                  <a:pt x="1771904" y="160019"/>
                </a:lnTo>
                <a:lnTo>
                  <a:pt x="26669" y="160019"/>
                </a:lnTo>
                <a:lnTo>
                  <a:pt x="16287" y="147446"/>
                </a:lnTo>
                <a:lnTo>
                  <a:pt x="7810" y="113156"/>
                </a:lnTo>
                <a:lnTo>
                  <a:pt x="2095" y="62293"/>
                </a:lnTo>
                <a:lnTo>
                  <a:pt x="0" y="0"/>
                </a:lnTo>
              </a:path>
            </a:pathLst>
          </a:custGeom>
          <a:ln w="28956">
            <a:solidFill>
              <a:srgbClr val="A6182D"/>
            </a:solidFill>
          </a:ln>
        </p:spPr>
        <p:txBody>
          <a:bodyPr wrap="square" lIns="0" tIns="0" rIns="0" bIns="0" rtlCol="0"/>
          <a:lstStyle/>
          <a:p>
            <a:endParaRPr/>
          </a:p>
        </p:txBody>
      </p:sp>
      <p:sp>
        <p:nvSpPr>
          <p:cNvPr id="18" name="object 18"/>
          <p:cNvSpPr txBox="1"/>
          <p:nvPr/>
        </p:nvSpPr>
        <p:spPr>
          <a:xfrm>
            <a:off x="3792473" y="3975607"/>
            <a:ext cx="489929" cy="287307"/>
          </a:xfrm>
          <a:prstGeom prst="rect">
            <a:avLst/>
          </a:prstGeom>
        </p:spPr>
        <p:txBody>
          <a:bodyPr vert="horz" wrap="square" lIns="0" tIns="12700" rIns="0" bIns="0" rtlCol="0">
            <a:spAutoFit/>
          </a:bodyPr>
          <a:lstStyle/>
          <a:p>
            <a:pPr marL="12700">
              <a:lnSpc>
                <a:spcPct val="100000"/>
              </a:lnSpc>
              <a:spcBef>
                <a:spcPts val="100"/>
              </a:spcBef>
              <a:defRPr b="0" i="0"/>
            </a:pPr>
            <a:r>
              <a:rPr lang="2057" sz="1800" b="1" spc="-5">
                <a:latin typeface="Calibri"/>
                <a:cs typeface="Calibri"/>
              </a:rPr>
              <a:t>2022</a:t>
            </a:r>
            <a:endParaRPr sz="1800">
              <a:latin typeface="Calibri"/>
              <a:cs typeface="Calibri"/>
            </a:endParaRPr>
          </a:p>
        </p:txBody>
      </p:sp>
      <p:sp>
        <p:nvSpPr>
          <p:cNvPr id="19" name="object 19"/>
          <p:cNvSpPr/>
          <p:nvPr/>
        </p:nvSpPr>
        <p:spPr>
          <a:xfrm>
            <a:off x="645413" y="4795265"/>
            <a:ext cx="10060305" cy="320040"/>
          </a:xfrm>
          <a:custGeom>
            <a:avLst/>
            <a:gdLst/>
            <a:ahLst/>
            <a:cxnLst/>
            <a:rect l="l" t="t" r="r" b="b"/>
            <a:pathLst>
              <a:path w="10060305" h="320039">
                <a:moveTo>
                  <a:pt x="10059924" y="0"/>
                </a:moveTo>
                <a:lnTo>
                  <a:pt x="10057828" y="62293"/>
                </a:lnTo>
                <a:lnTo>
                  <a:pt x="10052113" y="113156"/>
                </a:lnTo>
                <a:lnTo>
                  <a:pt x="10043636" y="147446"/>
                </a:lnTo>
                <a:lnTo>
                  <a:pt x="10033254" y="160019"/>
                </a:lnTo>
                <a:lnTo>
                  <a:pt x="5108956" y="160019"/>
                </a:lnTo>
                <a:lnTo>
                  <a:pt x="5098573" y="172592"/>
                </a:lnTo>
                <a:lnTo>
                  <a:pt x="5090096" y="206882"/>
                </a:lnTo>
                <a:lnTo>
                  <a:pt x="5084381" y="257746"/>
                </a:lnTo>
                <a:lnTo>
                  <a:pt x="5082286" y="320039"/>
                </a:lnTo>
                <a:lnTo>
                  <a:pt x="5080190" y="257746"/>
                </a:lnTo>
                <a:lnTo>
                  <a:pt x="5074475" y="206882"/>
                </a:lnTo>
                <a:lnTo>
                  <a:pt x="5065998" y="172592"/>
                </a:lnTo>
                <a:lnTo>
                  <a:pt x="5055616" y="160019"/>
                </a:lnTo>
                <a:lnTo>
                  <a:pt x="26670" y="160019"/>
                </a:lnTo>
                <a:lnTo>
                  <a:pt x="16287" y="147446"/>
                </a:lnTo>
                <a:lnTo>
                  <a:pt x="7810" y="113156"/>
                </a:lnTo>
                <a:lnTo>
                  <a:pt x="2095" y="62293"/>
                </a:lnTo>
                <a:lnTo>
                  <a:pt x="0" y="0"/>
                </a:lnTo>
              </a:path>
            </a:pathLst>
          </a:custGeom>
          <a:ln w="28956">
            <a:solidFill>
              <a:srgbClr val="A6182D"/>
            </a:solidFill>
          </a:ln>
        </p:spPr>
        <p:txBody>
          <a:bodyPr wrap="square" lIns="0" tIns="0" rIns="0" bIns="0" rtlCol="0"/>
          <a:lstStyle/>
          <a:p>
            <a:endParaRPr/>
          </a:p>
        </p:txBody>
      </p:sp>
      <p:sp>
        <p:nvSpPr>
          <p:cNvPr id="20" name="object 20"/>
          <p:cNvSpPr txBox="1"/>
          <p:nvPr/>
        </p:nvSpPr>
        <p:spPr>
          <a:xfrm>
            <a:off x="5363083" y="5266690"/>
            <a:ext cx="835424" cy="287307"/>
          </a:xfrm>
          <a:prstGeom prst="rect">
            <a:avLst/>
          </a:prstGeom>
        </p:spPr>
        <p:txBody>
          <a:bodyPr vert="horz" wrap="square" lIns="0" tIns="12700" rIns="0" bIns="0" rtlCol="0">
            <a:spAutoFit/>
          </a:bodyPr>
          <a:lstStyle/>
          <a:p>
            <a:pPr marL="12700">
              <a:lnSpc>
                <a:spcPct val="100000"/>
              </a:lnSpc>
              <a:spcBef>
                <a:spcPts val="100"/>
              </a:spcBef>
              <a:defRPr b="0" i="0"/>
            </a:pPr>
            <a:r>
              <a:rPr lang="2057" sz="1800" b="1">
                <a:latin typeface="Calibri"/>
                <a:cs typeface="Calibri"/>
              </a:rPr>
              <a:t>€74,000</a:t>
            </a:r>
            <a:r>
              <a:rPr lang="2057" sz="1800" b="1" spc="-80">
                <a:latin typeface="Calibri"/>
                <a:cs typeface="Calibri"/>
              </a:rPr>
              <a:t> </a:t>
            </a:r>
            <a:endParaRPr sz="1800">
              <a:latin typeface="Calibri"/>
              <a:cs typeface="Calibri"/>
            </a:endParaRPr>
          </a:p>
        </p:txBody>
      </p:sp>
      <p:sp>
        <p:nvSpPr>
          <p:cNvPr id="21" name="object 21"/>
          <p:cNvSpPr txBox="1"/>
          <p:nvPr/>
        </p:nvSpPr>
        <p:spPr>
          <a:xfrm>
            <a:off x="1341499" y="3805504"/>
            <a:ext cx="2450973" cy="843821"/>
          </a:xfrm>
          <a:prstGeom prst="rect">
            <a:avLst/>
          </a:prstGeom>
        </p:spPr>
        <p:txBody>
          <a:bodyPr vert="horz" wrap="square" lIns="0" tIns="12700" rIns="0" bIns="0" rtlCol="0">
            <a:spAutoFit/>
          </a:bodyPr>
          <a:lstStyle/>
          <a:p>
            <a:pPr marL="12700">
              <a:lnSpc>
                <a:spcPct val="100000"/>
              </a:lnSpc>
              <a:spcBef>
                <a:spcPts val="100"/>
              </a:spcBef>
              <a:defRPr b="0" i="0"/>
            </a:pPr>
            <a:r>
              <a:rPr lang="2057" sz="1800" b="1" spc="-5" dirty="0">
                <a:latin typeface="Calibri"/>
                <a:cs typeface="Calibri"/>
              </a:rPr>
              <a:t>240,000</a:t>
            </a:r>
            <a:r>
              <a:rPr lang="es-ES" sz="1800" b="1" spc="-5" dirty="0">
                <a:latin typeface="Calibri"/>
                <a:cs typeface="Calibri"/>
              </a:rPr>
              <a:t> </a:t>
            </a:r>
            <a:r>
              <a:rPr lang="2057" sz="1800" b="1" spc="-5" dirty="0">
                <a:latin typeface="Calibri"/>
                <a:cs typeface="Calibri"/>
              </a:rPr>
              <a:t>Announcements </a:t>
            </a:r>
            <a:endParaRPr sz="1800" dirty="0">
              <a:latin typeface="Calibri"/>
              <a:cs typeface="Calibri"/>
            </a:endParaRPr>
          </a:p>
          <a:p>
            <a:pPr marL="62865" marR="55880" indent="263525">
              <a:lnSpc>
                <a:spcPct val="100000"/>
              </a:lnSpc>
              <a:spcBef>
                <a:spcPts val="5"/>
              </a:spcBef>
              <a:defRPr b="0" i="0"/>
            </a:pPr>
            <a:r>
              <a:rPr lang="2057" sz="1800" b="1" spc="-10" dirty="0">
                <a:latin typeface="Calibri"/>
                <a:cs typeface="Calibri"/>
              </a:rPr>
              <a:t>Tracked  </a:t>
            </a:r>
            <a:endParaRPr lang="es-ES" sz="1800" b="1" spc="-10" dirty="0">
              <a:latin typeface="Calibri"/>
              <a:cs typeface="Calibri"/>
            </a:endParaRPr>
          </a:p>
          <a:p>
            <a:pPr marL="62865" marR="55880" indent="263525">
              <a:lnSpc>
                <a:spcPct val="100000"/>
              </a:lnSpc>
              <a:spcBef>
                <a:spcPts val="5"/>
              </a:spcBef>
              <a:defRPr b="0" i="0"/>
            </a:pPr>
            <a:r>
              <a:rPr lang="2057" sz="1800" b="1" dirty="0">
                <a:latin typeface="Calibri"/>
                <a:cs typeface="Calibri"/>
              </a:rPr>
              <a:t>198</a:t>
            </a:r>
            <a:r>
              <a:rPr lang="es-ES" sz="1800" b="1" dirty="0">
                <a:latin typeface="Calibri"/>
                <a:cs typeface="Calibri"/>
              </a:rPr>
              <a:t> </a:t>
            </a:r>
            <a:r>
              <a:rPr lang="2057" sz="1800" b="1" spc="-5" dirty="0">
                <a:latin typeface="Calibri"/>
                <a:cs typeface="Calibri"/>
              </a:rPr>
              <a:t>occupations</a:t>
            </a:r>
            <a:endParaRPr sz="1800" dirty="0">
              <a:latin typeface="Calibri"/>
              <a:cs typeface="Calibri"/>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2617977"/>
            <a:ext cx="11734800" cy="1542089"/>
          </a:xfrm>
          <a:prstGeom prst="rect">
            <a:avLst/>
          </a:prstGeom>
        </p:spPr>
        <p:txBody>
          <a:bodyPr vert="horz" wrap="square" lIns="0" tIns="69850" rIns="0" bIns="0" rtlCol="0">
            <a:spAutoFit/>
          </a:bodyPr>
          <a:lstStyle/>
          <a:p>
            <a:pPr marL="2985135" marR="5080" indent="-2972435">
              <a:lnSpc>
                <a:spcPts val="5690"/>
              </a:lnSpc>
              <a:spcBef>
                <a:spcPts val="550"/>
              </a:spcBef>
              <a:defRPr b="0" i="0"/>
            </a:pPr>
            <a:r>
              <a:rPr lang="2057" b="0" dirty="0">
                <a:solidFill>
                  <a:srgbClr val="AEABAB"/>
                </a:solidFill>
                <a:latin typeface="Lucida Sans Unicode"/>
                <a:cs typeface="Lucida Sans Unicode"/>
              </a:rPr>
              <a:t>Relationship to Basque Employment Law (LEV)</a:t>
            </a:r>
            <a:r>
              <a:rPr lang="2057" spc="-10" dirty="0"/>
              <a:t> </a:t>
            </a:r>
          </a:p>
        </p:txBody>
      </p:sp>
      <p:sp>
        <p:nvSpPr>
          <p:cNvPr id="3" name="object 3"/>
          <p:cNvSpPr txBox="1"/>
          <p:nvPr/>
        </p:nvSpPr>
        <p:spPr>
          <a:xfrm>
            <a:off x="11314938" y="6432905"/>
            <a:ext cx="800265"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a:t>
            </a:r>
            <a:r>
              <a:rPr lang="2057" sz="1000" spc="-615">
                <a:latin typeface="Lucida Sans Unicode"/>
                <a:cs typeface="Lucida Sans Unicode"/>
              </a:rPr>
              <a:t>2</a:t>
            </a:r>
            <a:r>
              <a:rPr lang="2057" sz="1000" spc="-25">
                <a:latin typeface="Lucida Sans Unicode"/>
                <a:cs typeface="Lucida Sans Unicode"/>
              </a:rPr>
              <a:t>1</a:t>
            </a:r>
            <a:r>
              <a:rPr lang="2057" sz="1000" spc="-625">
                <a:latin typeface="Lucida Sans Unicode"/>
                <a:cs typeface="Lucida Sans Unicode"/>
              </a:rPr>
              <a:t>3</a:t>
            </a:r>
            <a:r>
              <a:rPr lang="2057" sz="1000" spc="-15">
                <a:latin typeface="Lucida Sans Unicode"/>
                <a:cs typeface="Lucida Sans Unicode"/>
              </a:rPr>
              <a:t>4</a:t>
            </a:r>
            <a:endParaRPr sz="1000">
              <a:latin typeface="Lucida Sans Unicode"/>
              <a:cs typeface="Lucida Sans Unicode"/>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761978" y="6432905"/>
            <a:ext cx="184334"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15</a:t>
            </a:r>
            <a:endParaRPr sz="1000">
              <a:latin typeface="Lucida Sans Unicode"/>
              <a:cs typeface="Lucida Sans Unicode"/>
            </a:endParaRPr>
          </a:p>
        </p:txBody>
      </p:sp>
      <p:sp>
        <p:nvSpPr>
          <p:cNvPr id="4" name="object 4"/>
          <p:cNvSpPr txBox="1">
            <a:spLocks noGrp="1"/>
          </p:cNvSpPr>
          <p:nvPr>
            <p:ph type="title"/>
          </p:nvPr>
        </p:nvSpPr>
        <p:spPr>
          <a:xfrm>
            <a:off x="916939" y="168655"/>
            <a:ext cx="9174632" cy="898323"/>
          </a:xfrm>
          <a:prstGeom prst="rect">
            <a:avLst/>
          </a:prstGeom>
        </p:spPr>
        <p:txBody>
          <a:bodyPr vert="horz" wrap="square" lIns="0" tIns="64135" rIns="0" bIns="0" rtlCol="0">
            <a:spAutoFit/>
          </a:bodyPr>
          <a:lstStyle/>
          <a:p>
            <a:pPr marL="12700" marR="5080">
              <a:lnSpc>
                <a:spcPts val="3240"/>
              </a:lnSpc>
              <a:spcBef>
                <a:spcPts val="505"/>
              </a:spcBef>
              <a:defRPr b="0" i="0"/>
            </a:pPr>
            <a:r>
              <a:rPr lang="2057" sz="3000" b="1" spc="-5" dirty="0">
                <a:latin typeface="Lucida Sans Unicode"/>
                <a:cs typeface="Lucida Sans Unicode"/>
              </a:rPr>
              <a:t>The Skills Evaluation system and how it is linked to the LEV.</a:t>
            </a:r>
            <a:r>
              <a:rPr lang="2057" sz="3000" b="1" spc="-155" dirty="0">
                <a:latin typeface="Lucida Sans Unicode"/>
                <a:cs typeface="Lucida Sans Unicode"/>
              </a:rPr>
              <a:t> </a:t>
            </a:r>
            <a:r>
              <a:rPr lang="2057" sz="3000" b="1" spc="-55" dirty="0">
                <a:latin typeface="Lucida Sans Unicode"/>
                <a:cs typeface="Lucida Sans Unicode"/>
              </a:rPr>
              <a:t> </a:t>
            </a:r>
            <a:r>
              <a:rPr lang="2057" sz="3000" b="0" dirty="0">
                <a:latin typeface="Lucida Sans Unicode"/>
                <a:cs typeface="Lucida Sans Unicode"/>
              </a:rPr>
              <a:t> </a:t>
            </a:r>
            <a:endParaRPr sz="3000" dirty="0">
              <a:latin typeface="Lucida Sans Unicode"/>
              <a:cs typeface="Lucida Sans Unicode"/>
            </a:endParaRPr>
          </a:p>
        </p:txBody>
      </p:sp>
      <p:sp>
        <p:nvSpPr>
          <p:cNvPr id="5" name="object 5"/>
          <p:cNvSpPr/>
          <p:nvPr/>
        </p:nvSpPr>
        <p:spPr>
          <a:xfrm>
            <a:off x="591312" y="2423160"/>
            <a:ext cx="1329055" cy="1330960"/>
          </a:xfrm>
          <a:custGeom>
            <a:avLst/>
            <a:gdLst/>
            <a:ahLst/>
            <a:cxnLst/>
            <a:rect l="l" t="t" r="r" b="b"/>
            <a:pathLst>
              <a:path w="1329055" h="1330960">
                <a:moveTo>
                  <a:pt x="664463" y="0"/>
                </a:moveTo>
                <a:lnTo>
                  <a:pt x="617009" y="1670"/>
                </a:lnTo>
                <a:lnTo>
                  <a:pt x="570456" y="6605"/>
                </a:lnTo>
                <a:lnTo>
                  <a:pt x="524916" y="14693"/>
                </a:lnTo>
                <a:lnTo>
                  <a:pt x="480501" y="25822"/>
                </a:lnTo>
                <a:lnTo>
                  <a:pt x="437324" y="39878"/>
                </a:lnTo>
                <a:lnTo>
                  <a:pt x="395498" y="56749"/>
                </a:lnTo>
                <a:lnTo>
                  <a:pt x="355134" y="76323"/>
                </a:lnTo>
                <a:lnTo>
                  <a:pt x="316346" y="98487"/>
                </a:lnTo>
                <a:lnTo>
                  <a:pt x="279245" y="123129"/>
                </a:lnTo>
                <a:lnTo>
                  <a:pt x="243944" y="150135"/>
                </a:lnTo>
                <a:lnTo>
                  <a:pt x="210556" y="179394"/>
                </a:lnTo>
                <a:lnTo>
                  <a:pt x="179193" y="210793"/>
                </a:lnTo>
                <a:lnTo>
                  <a:pt x="149967" y="244219"/>
                </a:lnTo>
                <a:lnTo>
                  <a:pt x="122991" y="279560"/>
                </a:lnTo>
                <a:lnTo>
                  <a:pt x="98377" y="316704"/>
                </a:lnTo>
                <a:lnTo>
                  <a:pt x="76238" y="355537"/>
                </a:lnTo>
                <a:lnTo>
                  <a:pt x="56686" y="395947"/>
                </a:lnTo>
                <a:lnTo>
                  <a:pt x="39834" y="437821"/>
                </a:lnTo>
                <a:lnTo>
                  <a:pt x="25793" y="481048"/>
                </a:lnTo>
                <a:lnTo>
                  <a:pt x="14677" y="525515"/>
                </a:lnTo>
                <a:lnTo>
                  <a:pt x="6598" y="571108"/>
                </a:lnTo>
                <a:lnTo>
                  <a:pt x="1668" y="617716"/>
                </a:lnTo>
                <a:lnTo>
                  <a:pt x="0" y="665226"/>
                </a:lnTo>
                <a:lnTo>
                  <a:pt x="1668" y="712735"/>
                </a:lnTo>
                <a:lnTo>
                  <a:pt x="6598" y="759343"/>
                </a:lnTo>
                <a:lnTo>
                  <a:pt x="14677" y="804936"/>
                </a:lnTo>
                <a:lnTo>
                  <a:pt x="25793" y="849403"/>
                </a:lnTo>
                <a:lnTo>
                  <a:pt x="39834" y="892630"/>
                </a:lnTo>
                <a:lnTo>
                  <a:pt x="56686" y="934504"/>
                </a:lnTo>
                <a:lnTo>
                  <a:pt x="76238" y="974914"/>
                </a:lnTo>
                <a:lnTo>
                  <a:pt x="98377" y="1013747"/>
                </a:lnTo>
                <a:lnTo>
                  <a:pt x="122991" y="1050891"/>
                </a:lnTo>
                <a:lnTo>
                  <a:pt x="149967" y="1086232"/>
                </a:lnTo>
                <a:lnTo>
                  <a:pt x="179193" y="1119658"/>
                </a:lnTo>
                <a:lnTo>
                  <a:pt x="210556" y="1151057"/>
                </a:lnTo>
                <a:lnTo>
                  <a:pt x="243944" y="1180316"/>
                </a:lnTo>
                <a:lnTo>
                  <a:pt x="279245" y="1207322"/>
                </a:lnTo>
                <a:lnTo>
                  <a:pt x="316346" y="1231964"/>
                </a:lnTo>
                <a:lnTo>
                  <a:pt x="355134" y="1254128"/>
                </a:lnTo>
                <a:lnTo>
                  <a:pt x="395498" y="1273702"/>
                </a:lnTo>
                <a:lnTo>
                  <a:pt x="437324" y="1290573"/>
                </a:lnTo>
                <a:lnTo>
                  <a:pt x="480501" y="1304629"/>
                </a:lnTo>
                <a:lnTo>
                  <a:pt x="524916" y="1315758"/>
                </a:lnTo>
                <a:lnTo>
                  <a:pt x="570456" y="1323846"/>
                </a:lnTo>
                <a:lnTo>
                  <a:pt x="617009" y="1328781"/>
                </a:lnTo>
                <a:lnTo>
                  <a:pt x="664463" y="1330452"/>
                </a:lnTo>
                <a:lnTo>
                  <a:pt x="711924" y="1328781"/>
                </a:lnTo>
                <a:lnTo>
                  <a:pt x="758482" y="1323846"/>
                </a:lnTo>
                <a:lnTo>
                  <a:pt x="804026" y="1315758"/>
                </a:lnTo>
                <a:lnTo>
                  <a:pt x="848444" y="1304629"/>
                </a:lnTo>
                <a:lnTo>
                  <a:pt x="891623" y="1290573"/>
                </a:lnTo>
                <a:lnTo>
                  <a:pt x="933451" y="1273702"/>
                </a:lnTo>
                <a:lnTo>
                  <a:pt x="973815" y="1254128"/>
                </a:lnTo>
                <a:lnTo>
                  <a:pt x="1012604" y="1231964"/>
                </a:lnTo>
                <a:lnTo>
                  <a:pt x="1049704" y="1207322"/>
                </a:lnTo>
                <a:lnTo>
                  <a:pt x="1085004" y="1180316"/>
                </a:lnTo>
                <a:lnTo>
                  <a:pt x="1118391" y="1151057"/>
                </a:lnTo>
                <a:lnTo>
                  <a:pt x="1149752" y="1119658"/>
                </a:lnTo>
                <a:lnTo>
                  <a:pt x="1178976" y="1086232"/>
                </a:lnTo>
                <a:lnTo>
                  <a:pt x="1205950" y="1050891"/>
                </a:lnTo>
                <a:lnTo>
                  <a:pt x="1230562" y="1013747"/>
                </a:lnTo>
                <a:lnTo>
                  <a:pt x="1252699" y="974914"/>
                </a:lnTo>
                <a:lnTo>
                  <a:pt x="1272249" y="934504"/>
                </a:lnTo>
                <a:lnTo>
                  <a:pt x="1289099" y="892630"/>
                </a:lnTo>
                <a:lnTo>
                  <a:pt x="1303138" y="849403"/>
                </a:lnTo>
                <a:lnTo>
                  <a:pt x="1314252" y="804936"/>
                </a:lnTo>
                <a:lnTo>
                  <a:pt x="1322330" y="759343"/>
                </a:lnTo>
                <a:lnTo>
                  <a:pt x="1327259" y="712735"/>
                </a:lnTo>
                <a:lnTo>
                  <a:pt x="1328927" y="665226"/>
                </a:lnTo>
                <a:lnTo>
                  <a:pt x="1327259" y="617716"/>
                </a:lnTo>
                <a:lnTo>
                  <a:pt x="1322330" y="571108"/>
                </a:lnTo>
                <a:lnTo>
                  <a:pt x="1314252" y="525515"/>
                </a:lnTo>
                <a:lnTo>
                  <a:pt x="1303138" y="481048"/>
                </a:lnTo>
                <a:lnTo>
                  <a:pt x="1289099" y="437821"/>
                </a:lnTo>
                <a:lnTo>
                  <a:pt x="1272249" y="395947"/>
                </a:lnTo>
                <a:lnTo>
                  <a:pt x="1252699" y="355537"/>
                </a:lnTo>
                <a:lnTo>
                  <a:pt x="1230562" y="316704"/>
                </a:lnTo>
                <a:lnTo>
                  <a:pt x="1205950" y="279560"/>
                </a:lnTo>
                <a:lnTo>
                  <a:pt x="1178976" y="244219"/>
                </a:lnTo>
                <a:lnTo>
                  <a:pt x="1149752" y="210793"/>
                </a:lnTo>
                <a:lnTo>
                  <a:pt x="1118391" y="179394"/>
                </a:lnTo>
                <a:lnTo>
                  <a:pt x="1085004" y="150135"/>
                </a:lnTo>
                <a:lnTo>
                  <a:pt x="1049704" y="123129"/>
                </a:lnTo>
                <a:lnTo>
                  <a:pt x="1012604" y="98487"/>
                </a:lnTo>
                <a:lnTo>
                  <a:pt x="973815" y="76323"/>
                </a:lnTo>
                <a:lnTo>
                  <a:pt x="933451" y="56749"/>
                </a:lnTo>
                <a:lnTo>
                  <a:pt x="891623" y="39878"/>
                </a:lnTo>
                <a:lnTo>
                  <a:pt x="848444" y="25822"/>
                </a:lnTo>
                <a:lnTo>
                  <a:pt x="804026" y="14693"/>
                </a:lnTo>
                <a:lnTo>
                  <a:pt x="758482" y="6605"/>
                </a:lnTo>
                <a:lnTo>
                  <a:pt x="711924" y="1670"/>
                </a:lnTo>
                <a:lnTo>
                  <a:pt x="664463" y="0"/>
                </a:lnTo>
                <a:close/>
              </a:path>
            </a:pathLst>
          </a:custGeom>
          <a:solidFill>
            <a:srgbClr val="BEBEBE"/>
          </a:solidFill>
        </p:spPr>
        <p:txBody>
          <a:bodyPr wrap="square" lIns="0" tIns="0" rIns="0" bIns="0" rtlCol="0"/>
          <a:lstStyle/>
          <a:p>
            <a:endParaRPr/>
          </a:p>
        </p:txBody>
      </p:sp>
      <p:sp>
        <p:nvSpPr>
          <p:cNvPr id="6" name="object 6"/>
          <p:cNvSpPr txBox="1"/>
          <p:nvPr/>
        </p:nvSpPr>
        <p:spPr>
          <a:xfrm>
            <a:off x="798986" y="2667381"/>
            <a:ext cx="911776" cy="806270"/>
          </a:xfrm>
          <a:prstGeom prst="rect">
            <a:avLst/>
          </a:prstGeom>
        </p:spPr>
        <p:txBody>
          <a:bodyPr vert="horz" wrap="square" lIns="0" tIns="22860" rIns="0" bIns="0" rtlCol="0">
            <a:spAutoFit/>
          </a:bodyPr>
          <a:lstStyle/>
          <a:p>
            <a:pPr marL="12700" marR="5080" algn="ctr">
              <a:lnSpc>
                <a:spcPct val="91700"/>
              </a:lnSpc>
              <a:spcBef>
                <a:spcPts val="180"/>
              </a:spcBef>
              <a:defRPr b="0" i="0"/>
            </a:pPr>
            <a:r>
              <a:rPr lang="2057" sz="800" b="1">
                <a:latin typeface="Calibri"/>
                <a:cs typeface="Calibri"/>
              </a:rPr>
              <a:t> SERVICE TO HELP ENSURE ASSESSMENT OF SKILLS AND CONSEQUENT REQUALIFICATION AND TRAINING</a:t>
            </a:r>
            <a:r>
              <a:rPr lang="2057" sz="800" b="1" spc="-105">
                <a:latin typeface="Calibri"/>
                <a:cs typeface="Calibri"/>
              </a:rPr>
              <a:t> </a:t>
            </a:r>
            <a:endParaRPr sz="800">
              <a:latin typeface="Calibri"/>
              <a:cs typeface="Calibri"/>
            </a:endParaRPr>
          </a:p>
        </p:txBody>
      </p:sp>
      <p:sp>
        <p:nvSpPr>
          <p:cNvPr id="7" name="object 7"/>
          <p:cNvSpPr/>
          <p:nvPr/>
        </p:nvSpPr>
        <p:spPr>
          <a:xfrm>
            <a:off x="1165085" y="4336541"/>
            <a:ext cx="181610" cy="193040"/>
          </a:xfrm>
          <a:custGeom>
            <a:avLst/>
            <a:gdLst/>
            <a:ahLst/>
            <a:cxnLst/>
            <a:rect l="l" t="t" r="r" b="b"/>
            <a:pathLst>
              <a:path w="181609" h="193039">
                <a:moveTo>
                  <a:pt x="181368" y="0"/>
                </a:moveTo>
                <a:lnTo>
                  <a:pt x="0" y="0"/>
                </a:lnTo>
                <a:lnTo>
                  <a:pt x="0" y="192658"/>
                </a:lnTo>
                <a:lnTo>
                  <a:pt x="181368" y="192658"/>
                </a:lnTo>
                <a:lnTo>
                  <a:pt x="181368" y="0"/>
                </a:lnTo>
                <a:close/>
              </a:path>
            </a:pathLst>
          </a:custGeom>
          <a:solidFill>
            <a:srgbClr val="A4A4A4"/>
          </a:solidFill>
        </p:spPr>
        <p:txBody>
          <a:bodyPr wrap="square" lIns="0" tIns="0" rIns="0" bIns="0" rtlCol="0"/>
          <a:lstStyle/>
          <a:p>
            <a:endParaRPr/>
          </a:p>
        </p:txBody>
      </p:sp>
      <p:sp>
        <p:nvSpPr>
          <p:cNvPr id="8" name="object 8"/>
          <p:cNvSpPr/>
          <p:nvPr/>
        </p:nvSpPr>
        <p:spPr>
          <a:xfrm>
            <a:off x="972413" y="4155185"/>
            <a:ext cx="567055" cy="181610"/>
          </a:xfrm>
          <a:custGeom>
            <a:avLst/>
            <a:gdLst/>
            <a:ahLst/>
            <a:cxnLst/>
            <a:rect l="l" t="t" r="r" b="b"/>
            <a:pathLst>
              <a:path w="567055" h="181610">
                <a:moveTo>
                  <a:pt x="566699" y="0"/>
                </a:moveTo>
                <a:lnTo>
                  <a:pt x="0" y="0"/>
                </a:lnTo>
                <a:lnTo>
                  <a:pt x="0" y="181356"/>
                </a:lnTo>
                <a:lnTo>
                  <a:pt x="566699" y="181356"/>
                </a:lnTo>
                <a:lnTo>
                  <a:pt x="566699" y="0"/>
                </a:lnTo>
                <a:close/>
              </a:path>
            </a:pathLst>
          </a:custGeom>
          <a:solidFill>
            <a:srgbClr val="A4A4A4"/>
          </a:solidFill>
        </p:spPr>
        <p:txBody>
          <a:bodyPr wrap="square" lIns="0" tIns="0" rIns="0" bIns="0" rtlCol="0"/>
          <a:lstStyle/>
          <a:p>
            <a:endParaRPr/>
          </a:p>
        </p:txBody>
      </p:sp>
      <p:sp>
        <p:nvSpPr>
          <p:cNvPr id="9" name="object 9"/>
          <p:cNvSpPr/>
          <p:nvPr/>
        </p:nvSpPr>
        <p:spPr>
          <a:xfrm>
            <a:off x="1165085" y="3962527"/>
            <a:ext cx="181610" cy="193040"/>
          </a:xfrm>
          <a:custGeom>
            <a:avLst/>
            <a:gdLst/>
            <a:ahLst/>
            <a:cxnLst/>
            <a:rect l="l" t="t" r="r" b="b"/>
            <a:pathLst>
              <a:path w="181609" h="193039">
                <a:moveTo>
                  <a:pt x="181368" y="0"/>
                </a:moveTo>
                <a:lnTo>
                  <a:pt x="0" y="0"/>
                </a:lnTo>
                <a:lnTo>
                  <a:pt x="0" y="192659"/>
                </a:lnTo>
                <a:lnTo>
                  <a:pt x="181368" y="192659"/>
                </a:lnTo>
                <a:lnTo>
                  <a:pt x="181368" y="0"/>
                </a:lnTo>
                <a:close/>
              </a:path>
            </a:pathLst>
          </a:custGeom>
          <a:solidFill>
            <a:srgbClr val="A4A4A4"/>
          </a:solidFill>
        </p:spPr>
        <p:txBody>
          <a:bodyPr wrap="square" lIns="0" tIns="0" rIns="0" bIns="0" rtlCol="0"/>
          <a:lstStyle/>
          <a:p>
            <a:endParaRPr/>
          </a:p>
        </p:txBody>
      </p:sp>
      <p:sp>
        <p:nvSpPr>
          <p:cNvPr id="10" name="object 10"/>
          <p:cNvSpPr/>
          <p:nvPr/>
        </p:nvSpPr>
        <p:spPr>
          <a:xfrm>
            <a:off x="591312" y="4739640"/>
            <a:ext cx="1329055" cy="1329055"/>
          </a:xfrm>
          <a:custGeom>
            <a:avLst/>
            <a:gdLst/>
            <a:ahLst/>
            <a:cxnLst/>
            <a:rect l="l" t="t" r="r" b="b"/>
            <a:pathLst>
              <a:path w="1329055" h="1329054">
                <a:moveTo>
                  <a:pt x="664463" y="0"/>
                </a:moveTo>
                <a:lnTo>
                  <a:pt x="617009" y="1668"/>
                </a:lnTo>
                <a:lnTo>
                  <a:pt x="570456" y="6597"/>
                </a:lnTo>
                <a:lnTo>
                  <a:pt x="524916" y="14675"/>
                </a:lnTo>
                <a:lnTo>
                  <a:pt x="480501" y="25789"/>
                </a:lnTo>
                <a:lnTo>
                  <a:pt x="437324" y="39828"/>
                </a:lnTo>
                <a:lnTo>
                  <a:pt x="395498" y="56678"/>
                </a:lnTo>
                <a:lnTo>
                  <a:pt x="355134" y="76228"/>
                </a:lnTo>
                <a:lnTo>
                  <a:pt x="316346" y="98365"/>
                </a:lnTo>
                <a:lnTo>
                  <a:pt x="279245" y="122977"/>
                </a:lnTo>
                <a:lnTo>
                  <a:pt x="243944" y="149951"/>
                </a:lnTo>
                <a:lnTo>
                  <a:pt x="210556" y="179175"/>
                </a:lnTo>
                <a:lnTo>
                  <a:pt x="179193" y="210536"/>
                </a:lnTo>
                <a:lnTo>
                  <a:pt x="149967" y="243923"/>
                </a:lnTo>
                <a:lnTo>
                  <a:pt x="122991" y="279223"/>
                </a:lnTo>
                <a:lnTo>
                  <a:pt x="98377" y="316323"/>
                </a:lnTo>
                <a:lnTo>
                  <a:pt x="76238" y="355112"/>
                </a:lnTo>
                <a:lnTo>
                  <a:pt x="56686" y="395476"/>
                </a:lnTo>
                <a:lnTo>
                  <a:pt x="39834" y="437304"/>
                </a:lnTo>
                <a:lnTo>
                  <a:pt x="25793" y="480483"/>
                </a:lnTo>
                <a:lnTo>
                  <a:pt x="14677" y="524901"/>
                </a:lnTo>
                <a:lnTo>
                  <a:pt x="6598" y="570445"/>
                </a:lnTo>
                <a:lnTo>
                  <a:pt x="1668" y="617003"/>
                </a:lnTo>
                <a:lnTo>
                  <a:pt x="0" y="664464"/>
                </a:lnTo>
                <a:lnTo>
                  <a:pt x="1668" y="711916"/>
                </a:lnTo>
                <a:lnTo>
                  <a:pt x="6598" y="758468"/>
                </a:lnTo>
                <a:lnTo>
                  <a:pt x="14677" y="804007"/>
                </a:lnTo>
                <a:lnTo>
                  <a:pt x="25793" y="848421"/>
                </a:lnTo>
                <a:lnTo>
                  <a:pt x="39834" y="891598"/>
                </a:lnTo>
                <a:lnTo>
                  <a:pt x="56686" y="933424"/>
                </a:lnTo>
                <a:lnTo>
                  <a:pt x="76238" y="973787"/>
                </a:lnTo>
                <a:lnTo>
                  <a:pt x="98377" y="1012576"/>
                </a:lnTo>
                <a:lnTo>
                  <a:pt x="122991" y="1049677"/>
                </a:lnTo>
                <a:lnTo>
                  <a:pt x="149967" y="1084977"/>
                </a:lnTo>
                <a:lnTo>
                  <a:pt x="179193" y="1118366"/>
                </a:lnTo>
                <a:lnTo>
                  <a:pt x="210556" y="1149730"/>
                </a:lnTo>
                <a:lnTo>
                  <a:pt x="243944" y="1178956"/>
                </a:lnTo>
                <a:lnTo>
                  <a:pt x="279245" y="1205932"/>
                </a:lnTo>
                <a:lnTo>
                  <a:pt x="316346" y="1230547"/>
                </a:lnTo>
                <a:lnTo>
                  <a:pt x="355134" y="1252686"/>
                </a:lnTo>
                <a:lnTo>
                  <a:pt x="395498" y="1272239"/>
                </a:lnTo>
                <a:lnTo>
                  <a:pt x="437324" y="1289092"/>
                </a:lnTo>
                <a:lnTo>
                  <a:pt x="480501" y="1303133"/>
                </a:lnTo>
                <a:lnTo>
                  <a:pt x="524916" y="1314249"/>
                </a:lnTo>
                <a:lnTo>
                  <a:pt x="570456" y="1322329"/>
                </a:lnTo>
                <a:lnTo>
                  <a:pt x="617009" y="1327259"/>
                </a:lnTo>
                <a:lnTo>
                  <a:pt x="664463" y="1328928"/>
                </a:lnTo>
                <a:lnTo>
                  <a:pt x="711924" y="1327259"/>
                </a:lnTo>
                <a:lnTo>
                  <a:pt x="758482" y="1322329"/>
                </a:lnTo>
                <a:lnTo>
                  <a:pt x="804026" y="1314249"/>
                </a:lnTo>
                <a:lnTo>
                  <a:pt x="848444" y="1303133"/>
                </a:lnTo>
                <a:lnTo>
                  <a:pt x="891623" y="1289092"/>
                </a:lnTo>
                <a:lnTo>
                  <a:pt x="933451" y="1272239"/>
                </a:lnTo>
                <a:lnTo>
                  <a:pt x="973815" y="1252686"/>
                </a:lnTo>
                <a:lnTo>
                  <a:pt x="1012604" y="1230547"/>
                </a:lnTo>
                <a:lnTo>
                  <a:pt x="1049704" y="1205932"/>
                </a:lnTo>
                <a:lnTo>
                  <a:pt x="1085004" y="1178956"/>
                </a:lnTo>
                <a:lnTo>
                  <a:pt x="1118391" y="1149730"/>
                </a:lnTo>
                <a:lnTo>
                  <a:pt x="1149752" y="1118366"/>
                </a:lnTo>
                <a:lnTo>
                  <a:pt x="1178976" y="1084977"/>
                </a:lnTo>
                <a:lnTo>
                  <a:pt x="1205950" y="1049677"/>
                </a:lnTo>
                <a:lnTo>
                  <a:pt x="1230562" y="1012576"/>
                </a:lnTo>
                <a:lnTo>
                  <a:pt x="1252699" y="973787"/>
                </a:lnTo>
                <a:lnTo>
                  <a:pt x="1272249" y="933424"/>
                </a:lnTo>
                <a:lnTo>
                  <a:pt x="1289099" y="891598"/>
                </a:lnTo>
                <a:lnTo>
                  <a:pt x="1303138" y="848421"/>
                </a:lnTo>
                <a:lnTo>
                  <a:pt x="1314252" y="804007"/>
                </a:lnTo>
                <a:lnTo>
                  <a:pt x="1322330" y="758468"/>
                </a:lnTo>
                <a:lnTo>
                  <a:pt x="1327259" y="711916"/>
                </a:lnTo>
                <a:lnTo>
                  <a:pt x="1328927" y="664464"/>
                </a:lnTo>
                <a:lnTo>
                  <a:pt x="1327259" y="617003"/>
                </a:lnTo>
                <a:lnTo>
                  <a:pt x="1322330" y="570445"/>
                </a:lnTo>
                <a:lnTo>
                  <a:pt x="1314252" y="524901"/>
                </a:lnTo>
                <a:lnTo>
                  <a:pt x="1303138" y="480483"/>
                </a:lnTo>
                <a:lnTo>
                  <a:pt x="1289099" y="437304"/>
                </a:lnTo>
                <a:lnTo>
                  <a:pt x="1272249" y="395476"/>
                </a:lnTo>
                <a:lnTo>
                  <a:pt x="1252699" y="355112"/>
                </a:lnTo>
                <a:lnTo>
                  <a:pt x="1230562" y="316323"/>
                </a:lnTo>
                <a:lnTo>
                  <a:pt x="1205950" y="279223"/>
                </a:lnTo>
                <a:lnTo>
                  <a:pt x="1178976" y="243923"/>
                </a:lnTo>
                <a:lnTo>
                  <a:pt x="1149752" y="210536"/>
                </a:lnTo>
                <a:lnTo>
                  <a:pt x="1118391" y="179175"/>
                </a:lnTo>
                <a:lnTo>
                  <a:pt x="1085004" y="149951"/>
                </a:lnTo>
                <a:lnTo>
                  <a:pt x="1049704" y="122977"/>
                </a:lnTo>
                <a:lnTo>
                  <a:pt x="1012604" y="98365"/>
                </a:lnTo>
                <a:lnTo>
                  <a:pt x="973815" y="76228"/>
                </a:lnTo>
                <a:lnTo>
                  <a:pt x="933451" y="56678"/>
                </a:lnTo>
                <a:lnTo>
                  <a:pt x="891623" y="39828"/>
                </a:lnTo>
                <a:lnTo>
                  <a:pt x="848444" y="25789"/>
                </a:lnTo>
                <a:lnTo>
                  <a:pt x="804026" y="14675"/>
                </a:lnTo>
                <a:lnTo>
                  <a:pt x="758482" y="6597"/>
                </a:lnTo>
                <a:lnTo>
                  <a:pt x="711924" y="1668"/>
                </a:lnTo>
                <a:lnTo>
                  <a:pt x="664463" y="0"/>
                </a:lnTo>
                <a:close/>
              </a:path>
            </a:pathLst>
          </a:custGeom>
          <a:solidFill>
            <a:srgbClr val="BEBEBE"/>
          </a:solidFill>
        </p:spPr>
        <p:txBody>
          <a:bodyPr wrap="square" lIns="0" tIns="0" rIns="0" bIns="0" rtlCol="0"/>
          <a:lstStyle/>
          <a:p>
            <a:endParaRPr/>
          </a:p>
        </p:txBody>
      </p:sp>
      <p:sp>
        <p:nvSpPr>
          <p:cNvPr id="11" name="object 11"/>
          <p:cNvSpPr txBox="1"/>
          <p:nvPr/>
        </p:nvSpPr>
        <p:spPr>
          <a:xfrm>
            <a:off x="1008684" y="5318886"/>
            <a:ext cx="492473" cy="134755"/>
          </a:xfrm>
          <a:prstGeom prst="rect">
            <a:avLst/>
          </a:prstGeom>
        </p:spPr>
        <p:txBody>
          <a:bodyPr vert="horz" wrap="square" lIns="0" tIns="12700" rIns="0" bIns="0" rtlCol="0">
            <a:spAutoFit/>
          </a:bodyPr>
          <a:lstStyle/>
          <a:p>
            <a:pPr marL="12700">
              <a:lnSpc>
                <a:spcPct val="100000"/>
              </a:lnSpc>
              <a:spcBef>
                <a:spcPts val="100"/>
              </a:spcBef>
              <a:defRPr b="0" i="0"/>
            </a:pPr>
            <a:r>
              <a:rPr lang="2057" sz="800" b="1">
                <a:latin typeface="Calibri"/>
                <a:cs typeface="Calibri"/>
              </a:rPr>
              <a:t>EFFICIENCY</a:t>
            </a:r>
            <a:endParaRPr sz="800">
              <a:latin typeface="Calibri"/>
              <a:cs typeface="Calibri"/>
            </a:endParaRPr>
          </a:p>
        </p:txBody>
      </p:sp>
      <p:sp>
        <p:nvSpPr>
          <p:cNvPr id="12" name="object 12"/>
          <p:cNvSpPr/>
          <p:nvPr/>
        </p:nvSpPr>
        <p:spPr>
          <a:xfrm>
            <a:off x="2119883" y="3998976"/>
            <a:ext cx="422275" cy="495300"/>
          </a:xfrm>
          <a:custGeom>
            <a:avLst/>
            <a:gdLst/>
            <a:ahLst/>
            <a:cxnLst/>
            <a:rect l="l" t="t" r="r" b="b"/>
            <a:pathLst>
              <a:path w="422275" h="495300">
                <a:moveTo>
                  <a:pt x="211074" y="0"/>
                </a:moveTo>
                <a:lnTo>
                  <a:pt x="211074" y="99060"/>
                </a:lnTo>
                <a:lnTo>
                  <a:pt x="0" y="99060"/>
                </a:lnTo>
                <a:lnTo>
                  <a:pt x="0" y="396240"/>
                </a:lnTo>
                <a:lnTo>
                  <a:pt x="211074" y="396240"/>
                </a:lnTo>
                <a:lnTo>
                  <a:pt x="211074" y="495300"/>
                </a:lnTo>
                <a:lnTo>
                  <a:pt x="422148" y="247650"/>
                </a:lnTo>
                <a:lnTo>
                  <a:pt x="211074" y="0"/>
                </a:lnTo>
                <a:close/>
              </a:path>
            </a:pathLst>
          </a:custGeom>
          <a:solidFill>
            <a:srgbClr val="B43500"/>
          </a:solidFill>
        </p:spPr>
        <p:txBody>
          <a:bodyPr wrap="square" lIns="0" tIns="0" rIns="0" bIns="0" rtlCol="0"/>
          <a:lstStyle/>
          <a:p>
            <a:endParaRPr/>
          </a:p>
        </p:txBody>
      </p:sp>
      <p:sp>
        <p:nvSpPr>
          <p:cNvPr id="13" name="object 13"/>
          <p:cNvSpPr/>
          <p:nvPr/>
        </p:nvSpPr>
        <p:spPr>
          <a:xfrm>
            <a:off x="2717292" y="2916935"/>
            <a:ext cx="2659380" cy="2658110"/>
          </a:xfrm>
          <a:custGeom>
            <a:avLst/>
            <a:gdLst/>
            <a:ahLst/>
            <a:cxnLst/>
            <a:rect l="l" t="t" r="r" b="b"/>
            <a:pathLst>
              <a:path w="2659379" h="2658110">
                <a:moveTo>
                  <a:pt x="1329690" y="0"/>
                </a:moveTo>
                <a:lnTo>
                  <a:pt x="1280946" y="876"/>
                </a:lnTo>
                <a:lnTo>
                  <a:pt x="1232644" y="3485"/>
                </a:lnTo>
                <a:lnTo>
                  <a:pt x="1184814" y="7798"/>
                </a:lnTo>
                <a:lnTo>
                  <a:pt x="1137486" y="13783"/>
                </a:lnTo>
                <a:lnTo>
                  <a:pt x="1090690" y="21411"/>
                </a:lnTo>
                <a:lnTo>
                  <a:pt x="1044456" y="30652"/>
                </a:lnTo>
                <a:lnTo>
                  <a:pt x="998814" y="41475"/>
                </a:lnTo>
                <a:lnTo>
                  <a:pt x="953793" y="53851"/>
                </a:lnTo>
                <a:lnTo>
                  <a:pt x="909425" y="67750"/>
                </a:lnTo>
                <a:lnTo>
                  <a:pt x="865739" y="83142"/>
                </a:lnTo>
                <a:lnTo>
                  <a:pt x="822765" y="99997"/>
                </a:lnTo>
                <a:lnTo>
                  <a:pt x="780534" y="118284"/>
                </a:lnTo>
                <a:lnTo>
                  <a:pt x="739075" y="137973"/>
                </a:lnTo>
                <a:lnTo>
                  <a:pt x="698418" y="159035"/>
                </a:lnTo>
                <a:lnTo>
                  <a:pt x="658593" y="181440"/>
                </a:lnTo>
                <a:lnTo>
                  <a:pt x="619631" y="205157"/>
                </a:lnTo>
                <a:lnTo>
                  <a:pt x="581562" y="230157"/>
                </a:lnTo>
                <a:lnTo>
                  <a:pt x="544415" y="256409"/>
                </a:lnTo>
                <a:lnTo>
                  <a:pt x="508221" y="283884"/>
                </a:lnTo>
                <a:lnTo>
                  <a:pt x="473009" y="312551"/>
                </a:lnTo>
                <a:lnTo>
                  <a:pt x="438810" y="342381"/>
                </a:lnTo>
                <a:lnTo>
                  <a:pt x="405654" y="373342"/>
                </a:lnTo>
                <a:lnTo>
                  <a:pt x="373571" y="405407"/>
                </a:lnTo>
                <a:lnTo>
                  <a:pt x="342591" y="438543"/>
                </a:lnTo>
                <a:lnTo>
                  <a:pt x="312744" y="472722"/>
                </a:lnTo>
                <a:lnTo>
                  <a:pt x="284059" y="507913"/>
                </a:lnTo>
                <a:lnTo>
                  <a:pt x="256568" y="544086"/>
                </a:lnTo>
                <a:lnTo>
                  <a:pt x="230300" y="581211"/>
                </a:lnTo>
                <a:lnTo>
                  <a:pt x="205285" y="619259"/>
                </a:lnTo>
                <a:lnTo>
                  <a:pt x="181553" y="658198"/>
                </a:lnTo>
                <a:lnTo>
                  <a:pt x="159135" y="698000"/>
                </a:lnTo>
                <a:lnTo>
                  <a:pt x="138059" y="738634"/>
                </a:lnTo>
                <a:lnTo>
                  <a:pt x="118358" y="780069"/>
                </a:lnTo>
                <a:lnTo>
                  <a:pt x="100059" y="822277"/>
                </a:lnTo>
                <a:lnTo>
                  <a:pt x="83194" y="865227"/>
                </a:lnTo>
                <a:lnTo>
                  <a:pt x="67793" y="908889"/>
                </a:lnTo>
                <a:lnTo>
                  <a:pt x="53885" y="953232"/>
                </a:lnTo>
                <a:lnTo>
                  <a:pt x="41501" y="998228"/>
                </a:lnTo>
                <a:lnTo>
                  <a:pt x="30671" y="1043845"/>
                </a:lnTo>
                <a:lnTo>
                  <a:pt x="21424" y="1090055"/>
                </a:lnTo>
                <a:lnTo>
                  <a:pt x="13792" y="1136826"/>
                </a:lnTo>
                <a:lnTo>
                  <a:pt x="7803" y="1184129"/>
                </a:lnTo>
                <a:lnTo>
                  <a:pt x="3488" y="1231933"/>
                </a:lnTo>
                <a:lnTo>
                  <a:pt x="877" y="1280209"/>
                </a:lnTo>
                <a:lnTo>
                  <a:pt x="0" y="1328927"/>
                </a:lnTo>
                <a:lnTo>
                  <a:pt x="877" y="1377646"/>
                </a:lnTo>
                <a:lnTo>
                  <a:pt x="3488" y="1425922"/>
                </a:lnTo>
                <a:lnTo>
                  <a:pt x="7803" y="1473726"/>
                </a:lnTo>
                <a:lnTo>
                  <a:pt x="13792" y="1521029"/>
                </a:lnTo>
                <a:lnTo>
                  <a:pt x="21424" y="1567800"/>
                </a:lnTo>
                <a:lnTo>
                  <a:pt x="30671" y="1614010"/>
                </a:lnTo>
                <a:lnTo>
                  <a:pt x="41501" y="1659627"/>
                </a:lnTo>
                <a:lnTo>
                  <a:pt x="53885" y="1704623"/>
                </a:lnTo>
                <a:lnTo>
                  <a:pt x="67793" y="1748966"/>
                </a:lnTo>
                <a:lnTo>
                  <a:pt x="83194" y="1792628"/>
                </a:lnTo>
                <a:lnTo>
                  <a:pt x="100059" y="1835578"/>
                </a:lnTo>
                <a:lnTo>
                  <a:pt x="118358" y="1877786"/>
                </a:lnTo>
                <a:lnTo>
                  <a:pt x="138059" y="1919221"/>
                </a:lnTo>
                <a:lnTo>
                  <a:pt x="159135" y="1959855"/>
                </a:lnTo>
                <a:lnTo>
                  <a:pt x="181553" y="1999657"/>
                </a:lnTo>
                <a:lnTo>
                  <a:pt x="205285" y="2038596"/>
                </a:lnTo>
                <a:lnTo>
                  <a:pt x="230300" y="2076644"/>
                </a:lnTo>
                <a:lnTo>
                  <a:pt x="256568" y="2113769"/>
                </a:lnTo>
                <a:lnTo>
                  <a:pt x="284059" y="2149942"/>
                </a:lnTo>
                <a:lnTo>
                  <a:pt x="312744" y="2185133"/>
                </a:lnTo>
                <a:lnTo>
                  <a:pt x="342591" y="2219312"/>
                </a:lnTo>
                <a:lnTo>
                  <a:pt x="373571" y="2252448"/>
                </a:lnTo>
                <a:lnTo>
                  <a:pt x="405654" y="2284513"/>
                </a:lnTo>
                <a:lnTo>
                  <a:pt x="438810" y="2315474"/>
                </a:lnTo>
                <a:lnTo>
                  <a:pt x="473009" y="2345304"/>
                </a:lnTo>
                <a:lnTo>
                  <a:pt x="508221" y="2373971"/>
                </a:lnTo>
                <a:lnTo>
                  <a:pt x="544415" y="2401446"/>
                </a:lnTo>
                <a:lnTo>
                  <a:pt x="581562" y="2427698"/>
                </a:lnTo>
                <a:lnTo>
                  <a:pt x="619631" y="2452698"/>
                </a:lnTo>
                <a:lnTo>
                  <a:pt x="658593" y="2476415"/>
                </a:lnTo>
                <a:lnTo>
                  <a:pt x="698418" y="2498820"/>
                </a:lnTo>
                <a:lnTo>
                  <a:pt x="739075" y="2519882"/>
                </a:lnTo>
                <a:lnTo>
                  <a:pt x="780534" y="2539571"/>
                </a:lnTo>
                <a:lnTo>
                  <a:pt x="822765" y="2557858"/>
                </a:lnTo>
                <a:lnTo>
                  <a:pt x="865739" y="2574713"/>
                </a:lnTo>
                <a:lnTo>
                  <a:pt x="909425" y="2590105"/>
                </a:lnTo>
                <a:lnTo>
                  <a:pt x="953793" y="2604004"/>
                </a:lnTo>
                <a:lnTo>
                  <a:pt x="998814" y="2616380"/>
                </a:lnTo>
                <a:lnTo>
                  <a:pt x="1044456" y="2627203"/>
                </a:lnTo>
                <a:lnTo>
                  <a:pt x="1090690" y="2636444"/>
                </a:lnTo>
                <a:lnTo>
                  <a:pt x="1137486" y="2644072"/>
                </a:lnTo>
                <a:lnTo>
                  <a:pt x="1184814" y="2650057"/>
                </a:lnTo>
                <a:lnTo>
                  <a:pt x="1232644" y="2654370"/>
                </a:lnTo>
                <a:lnTo>
                  <a:pt x="1280946" y="2656979"/>
                </a:lnTo>
                <a:lnTo>
                  <a:pt x="1329690" y="2657855"/>
                </a:lnTo>
                <a:lnTo>
                  <a:pt x="1378433" y="2656979"/>
                </a:lnTo>
                <a:lnTo>
                  <a:pt x="1426735" y="2654370"/>
                </a:lnTo>
                <a:lnTo>
                  <a:pt x="1474565" y="2650057"/>
                </a:lnTo>
                <a:lnTo>
                  <a:pt x="1521893" y="2644072"/>
                </a:lnTo>
                <a:lnTo>
                  <a:pt x="1568689" y="2636444"/>
                </a:lnTo>
                <a:lnTo>
                  <a:pt x="1614923" y="2627203"/>
                </a:lnTo>
                <a:lnTo>
                  <a:pt x="1660565" y="2616380"/>
                </a:lnTo>
                <a:lnTo>
                  <a:pt x="1705586" y="2604004"/>
                </a:lnTo>
                <a:lnTo>
                  <a:pt x="1749954" y="2590105"/>
                </a:lnTo>
                <a:lnTo>
                  <a:pt x="1793640" y="2574713"/>
                </a:lnTo>
                <a:lnTo>
                  <a:pt x="1836614" y="2557858"/>
                </a:lnTo>
                <a:lnTo>
                  <a:pt x="1878845" y="2539571"/>
                </a:lnTo>
                <a:lnTo>
                  <a:pt x="1920304" y="2519882"/>
                </a:lnTo>
                <a:lnTo>
                  <a:pt x="1960961" y="2498820"/>
                </a:lnTo>
                <a:lnTo>
                  <a:pt x="2000786" y="2476415"/>
                </a:lnTo>
                <a:lnTo>
                  <a:pt x="2039748" y="2452698"/>
                </a:lnTo>
                <a:lnTo>
                  <a:pt x="2077817" y="2427698"/>
                </a:lnTo>
                <a:lnTo>
                  <a:pt x="2114964" y="2401446"/>
                </a:lnTo>
                <a:lnTo>
                  <a:pt x="2151158" y="2373971"/>
                </a:lnTo>
                <a:lnTo>
                  <a:pt x="2186370" y="2345304"/>
                </a:lnTo>
                <a:lnTo>
                  <a:pt x="2220569" y="2315474"/>
                </a:lnTo>
                <a:lnTo>
                  <a:pt x="2253725" y="2284513"/>
                </a:lnTo>
                <a:lnTo>
                  <a:pt x="2285808" y="2252448"/>
                </a:lnTo>
                <a:lnTo>
                  <a:pt x="2316788" y="2219312"/>
                </a:lnTo>
                <a:lnTo>
                  <a:pt x="2346635" y="2185133"/>
                </a:lnTo>
                <a:lnTo>
                  <a:pt x="2375320" y="2149942"/>
                </a:lnTo>
                <a:lnTo>
                  <a:pt x="2402811" y="2113769"/>
                </a:lnTo>
                <a:lnTo>
                  <a:pt x="2429079" y="2076644"/>
                </a:lnTo>
                <a:lnTo>
                  <a:pt x="2454094" y="2038596"/>
                </a:lnTo>
                <a:lnTo>
                  <a:pt x="2477826" y="1999657"/>
                </a:lnTo>
                <a:lnTo>
                  <a:pt x="2500244" y="1959855"/>
                </a:lnTo>
                <a:lnTo>
                  <a:pt x="2521320" y="1919221"/>
                </a:lnTo>
                <a:lnTo>
                  <a:pt x="2541021" y="1877786"/>
                </a:lnTo>
                <a:lnTo>
                  <a:pt x="2559320" y="1835578"/>
                </a:lnTo>
                <a:lnTo>
                  <a:pt x="2576185" y="1792628"/>
                </a:lnTo>
                <a:lnTo>
                  <a:pt x="2591586" y="1748966"/>
                </a:lnTo>
                <a:lnTo>
                  <a:pt x="2605494" y="1704623"/>
                </a:lnTo>
                <a:lnTo>
                  <a:pt x="2617878" y="1659627"/>
                </a:lnTo>
                <a:lnTo>
                  <a:pt x="2628708" y="1614010"/>
                </a:lnTo>
                <a:lnTo>
                  <a:pt x="2637955" y="1567800"/>
                </a:lnTo>
                <a:lnTo>
                  <a:pt x="2645587" y="1521029"/>
                </a:lnTo>
                <a:lnTo>
                  <a:pt x="2651576" y="1473726"/>
                </a:lnTo>
                <a:lnTo>
                  <a:pt x="2655891" y="1425922"/>
                </a:lnTo>
                <a:lnTo>
                  <a:pt x="2658502" y="1377646"/>
                </a:lnTo>
                <a:lnTo>
                  <a:pt x="2659380" y="1328927"/>
                </a:lnTo>
                <a:lnTo>
                  <a:pt x="2658502" y="1280209"/>
                </a:lnTo>
                <a:lnTo>
                  <a:pt x="2655891" y="1231933"/>
                </a:lnTo>
                <a:lnTo>
                  <a:pt x="2651576" y="1184129"/>
                </a:lnTo>
                <a:lnTo>
                  <a:pt x="2645587" y="1136826"/>
                </a:lnTo>
                <a:lnTo>
                  <a:pt x="2637955" y="1090055"/>
                </a:lnTo>
                <a:lnTo>
                  <a:pt x="2628708" y="1043845"/>
                </a:lnTo>
                <a:lnTo>
                  <a:pt x="2617878" y="998228"/>
                </a:lnTo>
                <a:lnTo>
                  <a:pt x="2605494" y="953232"/>
                </a:lnTo>
                <a:lnTo>
                  <a:pt x="2591586" y="908889"/>
                </a:lnTo>
                <a:lnTo>
                  <a:pt x="2576185" y="865227"/>
                </a:lnTo>
                <a:lnTo>
                  <a:pt x="2559320" y="822277"/>
                </a:lnTo>
                <a:lnTo>
                  <a:pt x="2541021" y="780069"/>
                </a:lnTo>
                <a:lnTo>
                  <a:pt x="2521320" y="738634"/>
                </a:lnTo>
                <a:lnTo>
                  <a:pt x="2500244" y="698000"/>
                </a:lnTo>
                <a:lnTo>
                  <a:pt x="2477826" y="658198"/>
                </a:lnTo>
                <a:lnTo>
                  <a:pt x="2454094" y="619259"/>
                </a:lnTo>
                <a:lnTo>
                  <a:pt x="2429079" y="581211"/>
                </a:lnTo>
                <a:lnTo>
                  <a:pt x="2402811" y="544086"/>
                </a:lnTo>
                <a:lnTo>
                  <a:pt x="2375320" y="507913"/>
                </a:lnTo>
                <a:lnTo>
                  <a:pt x="2346635" y="472722"/>
                </a:lnTo>
                <a:lnTo>
                  <a:pt x="2316788" y="438543"/>
                </a:lnTo>
                <a:lnTo>
                  <a:pt x="2285808" y="405407"/>
                </a:lnTo>
                <a:lnTo>
                  <a:pt x="2253725" y="373342"/>
                </a:lnTo>
                <a:lnTo>
                  <a:pt x="2220569" y="342381"/>
                </a:lnTo>
                <a:lnTo>
                  <a:pt x="2186370" y="312551"/>
                </a:lnTo>
                <a:lnTo>
                  <a:pt x="2151158" y="283884"/>
                </a:lnTo>
                <a:lnTo>
                  <a:pt x="2114964" y="256409"/>
                </a:lnTo>
                <a:lnTo>
                  <a:pt x="2077817" y="230157"/>
                </a:lnTo>
                <a:lnTo>
                  <a:pt x="2039748" y="205157"/>
                </a:lnTo>
                <a:lnTo>
                  <a:pt x="2000786" y="181440"/>
                </a:lnTo>
                <a:lnTo>
                  <a:pt x="1960961" y="159035"/>
                </a:lnTo>
                <a:lnTo>
                  <a:pt x="1920304" y="137973"/>
                </a:lnTo>
                <a:lnTo>
                  <a:pt x="1878845" y="118284"/>
                </a:lnTo>
                <a:lnTo>
                  <a:pt x="1836614" y="99997"/>
                </a:lnTo>
                <a:lnTo>
                  <a:pt x="1793640" y="83142"/>
                </a:lnTo>
                <a:lnTo>
                  <a:pt x="1749954" y="67750"/>
                </a:lnTo>
                <a:lnTo>
                  <a:pt x="1705586" y="53851"/>
                </a:lnTo>
                <a:lnTo>
                  <a:pt x="1660565" y="41475"/>
                </a:lnTo>
                <a:lnTo>
                  <a:pt x="1614923" y="30652"/>
                </a:lnTo>
                <a:lnTo>
                  <a:pt x="1568689" y="21411"/>
                </a:lnTo>
                <a:lnTo>
                  <a:pt x="1521893" y="13783"/>
                </a:lnTo>
                <a:lnTo>
                  <a:pt x="1474565" y="7798"/>
                </a:lnTo>
                <a:lnTo>
                  <a:pt x="1426735" y="3485"/>
                </a:lnTo>
                <a:lnTo>
                  <a:pt x="1378433" y="876"/>
                </a:lnTo>
                <a:lnTo>
                  <a:pt x="1329690" y="0"/>
                </a:lnTo>
                <a:close/>
              </a:path>
            </a:pathLst>
          </a:custGeom>
          <a:solidFill>
            <a:srgbClr val="B32433"/>
          </a:solidFill>
        </p:spPr>
        <p:txBody>
          <a:bodyPr wrap="square" lIns="0" tIns="0" rIns="0" bIns="0" rtlCol="0"/>
          <a:lstStyle/>
          <a:p>
            <a:endParaRPr/>
          </a:p>
        </p:txBody>
      </p:sp>
      <p:sp>
        <p:nvSpPr>
          <p:cNvPr id="14" name="object 14"/>
          <p:cNvSpPr txBox="1"/>
          <p:nvPr/>
        </p:nvSpPr>
        <p:spPr>
          <a:xfrm>
            <a:off x="2872866" y="3752215"/>
            <a:ext cx="2384933" cy="906017"/>
          </a:xfrm>
          <a:prstGeom prst="rect">
            <a:avLst/>
          </a:prstGeom>
        </p:spPr>
        <p:txBody>
          <a:bodyPr vert="horz" wrap="square" lIns="0" tIns="59055" rIns="0" bIns="0" rtlCol="0">
            <a:spAutoFit/>
          </a:bodyPr>
          <a:lstStyle/>
          <a:p>
            <a:pPr marL="614045" marR="5080" indent="-601980">
              <a:lnSpc>
                <a:spcPts val="3290"/>
              </a:lnSpc>
              <a:spcBef>
                <a:spcPts val="465"/>
              </a:spcBef>
              <a:defRPr b="0" i="0"/>
            </a:pPr>
            <a:r>
              <a:rPr lang="2057" sz="3000" dirty="0">
                <a:solidFill>
                  <a:srgbClr val="FFFFFF"/>
                </a:solidFill>
                <a:latin typeface="Calibri"/>
                <a:cs typeface="Calibri"/>
              </a:rPr>
              <a:t>LEV PRINCIPLES </a:t>
            </a:r>
            <a:endParaRPr sz="3000" dirty="0">
              <a:latin typeface="Calibri"/>
              <a:cs typeface="Calibri"/>
            </a:endParaRPr>
          </a:p>
        </p:txBody>
      </p:sp>
      <p:sp>
        <p:nvSpPr>
          <p:cNvPr id="15" name="object 15"/>
          <p:cNvSpPr/>
          <p:nvPr/>
        </p:nvSpPr>
        <p:spPr>
          <a:xfrm>
            <a:off x="6329171" y="1469136"/>
            <a:ext cx="5701284" cy="5282182"/>
          </a:xfrm>
          <a:prstGeom prst="rect">
            <a:avLst/>
          </a:prstGeom>
          <a:blipFill>
            <a:blip r:embed="rId2"/>
            <a:stretch>
              <a:fillRect/>
            </a:stretch>
          </a:blipFill>
        </p:spPr>
        <p:txBody>
          <a:bodyPr wrap="square" lIns="0" tIns="0" rIns="0" bIns="0" rtlCol="0"/>
          <a:lstStyle/>
          <a:p>
            <a:endParaRPr/>
          </a:p>
        </p:txBody>
      </p:sp>
      <p:sp>
        <p:nvSpPr>
          <p:cNvPr id="16" name="object 16"/>
          <p:cNvSpPr txBox="1"/>
          <p:nvPr/>
        </p:nvSpPr>
        <p:spPr>
          <a:xfrm>
            <a:off x="8636583" y="4266691"/>
            <a:ext cx="940408" cy="468463"/>
          </a:xfrm>
          <a:prstGeom prst="rect">
            <a:avLst/>
          </a:prstGeom>
        </p:spPr>
        <p:txBody>
          <a:bodyPr vert="horz" wrap="square" lIns="0" tIns="29845" rIns="0" bIns="0" rtlCol="0">
            <a:spAutoFit/>
          </a:bodyPr>
          <a:lstStyle/>
          <a:p>
            <a:pPr marL="12700" marR="5080" indent="-635" algn="ctr">
              <a:lnSpc>
                <a:spcPts val="1150"/>
              </a:lnSpc>
              <a:spcBef>
                <a:spcPts val="235"/>
              </a:spcBef>
              <a:defRPr b="0" i="0"/>
            </a:pPr>
            <a:r>
              <a:rPr lang="2057" sz="1050" b="1">
                <a:solidFill>
                  <a:srgbClr val="FFFFFF"/>
                </a:solidFill>
                <a:latin typeface="Calibri"/>
                <a:cs typeface="Calibri"/>
              </a:rPr>
              <a:t>SKILLS ASSESSMENT INTERFACE</a:t>
            </a:r>
            <a:endParaRPr sz="1050">
              <a:latin typeface="Calibri"/>
              <a:cs typeface="Calibri"/>
            </a:endParaRPr>
          </a:p>
        </p:txBody>
      </p:sp>
      <p:sp>
        <p:nvSpPr>
          <p:cNvPr id="17" name="object 17"/>
          <p:cNvSpPr txBox="1"/>
          <p:nvPr/>
        </p:nvSpPr>
        <p:spPr>
          <a:xfrm>
            <a:off x="8627492" y="2574163"/>
            <a:ext cx="960769" cy="495795"/>
          </a:xfrm>
          <a:prstGeom prst="rect">
            <a:avLst/>
          </a:prstGeom>
        </p:spPr>
        <p:txBody>
          <a:bodyPr vert="horz" wrap="square" lIns="0" tIns="13335" rIns="0" bIns="0" rtlCol="0">
            <a:spAutoFit/>
          </a:bodyPr>
          <a:lstStyle/>
          <a:p>
            <a:pPr marL="12700">
              <a:lnSpc>
                <a:spcPts val="1265"/>
              </a:lnSpc>
              <a:spcBef>
                <a:spcPts val="105"/>
              </a:spcBef>
              <a:defRPr b="0" i="0"/>
            </a:pPr>
            <a:r>
              <a:rPr lang="2057" sz="1100" b="1">
                <a:solidFill>
                  <a:srgbClr val="FFFFFF"/>
                </a:solidFill>
                <a:latin typeface="Calibri"/>
                <a:cs typeface="Calibri"/>
              </a:rPr>
              <a:t>SKILLS TRAINING </a:t>
            </a:r>
            <a:r>
              <a:rPr lang="2057" sz="1100" b="1" spc="-125">
                <a:solidFill>
                  <a:srgbClr val="FFFFFF"/>
                </a:solidFill>
                <a:latin typeface="Calibri"/>
                <a:cs typeface="Calibri"/>
              </a:rPr>
              <a:t> </a:t>
            </a:r>
            <a:endParaRPr sz="1100">
              <a:latin typeface="Calibri"/>
              <a:cs typeface="Calibri"/>
            </a:endParaRPr>
          </a:p>
          <a:p>
            <a:pPr marL="15240">
              <a:lnSpc>
                <a:spcPts val="1265"/>
              </a:lnSpc>
              <a:defRPr b="0" i="0"/>
            </a:pPr>
            <a:endParaRPr sz="1100">
              <a:latin typeface="Calibri"/>
              <a:cs typeface="Calibri"/>
            </a:endParaRPr>
          </a:p>
        </p:txBody>
      </p:sp>
      <p:sp>
        <p:nvSpPr>
          <p:cNvPr id="18" name="object 18"/>
          <p:cNvSpPr txBox="1"/>
          <p:nvPr/>
        </p:nvSpPr>
        <p:spPr>
          <a:xfrm>
            <a:off x="10242295" y="3865245"/>
            <a:ext cx="1075297" cy="180520"/>
          </a:xfrm>
          <a:prstGeom prst="rect">
            <a:avLst/>
          </a:prstGeom>
        </p:spPr>
        <p:txBody>
          <a:bodyPr vert="horz" wrap="square" lIns="0" tIns="12700" rIns="0" bIns="0" rtlCol="0">
            <a:spAutoFit/>
          </a:bodyPr>
          <a:lstStyle/>
          <a:p>
            <a:pPr marL="12700">
              <a:lnSpc>
                <a:spcPct val="100000"/>
              </a:lnSpc>
              <a:spcBef>
                <a:spcPts val="100"/>
              </a:spcBef>
              <a:defRPr b="0" i="0"/>
            </a:pPr>
            <a:r>
              <a:rPr lang="2057" sz="1100" b="1">
                <a:solidFill>
                  <a:srgbClr val="FFFFFF"/>
                </a:solidFill>
                <a:latin typeface="Calibri"/>
                <a:cs typeface="Calibri"/>
              </a:rPr>
              <a:t>INTERMEDIATION</a:t>
            </a:r>
            <a:endParaRPr sz="1100">
              <a:latin typeface="Calibri"/>
              <a:cs typeface="Calibri"/>
            </a:endParaRPr>
          </a:p>
        </p:txBody>
      </p:sp>
      <p:sp>
        <p:nvSpPr>
          <p:cNvPr id="19" name="object 19"/>
          <p:cNvSpPr txBox="1"/>
          <p:nvPr/>
        </p:nvSpPr>
        <p:spPr>
          <a:xfrm>
            <a:off x="9616411" y="5676696"/>
            <a:ext cx="1047301" cy="491346"/>
          </a:xfrm>
          <a:prstGeom prst="rect">
            <a:avLst/>
          </a:prstGeom>
        </p:spPr>
        <p:txBody>
          <a:bodyPr vert="horz" wrap="square" lIns="0" tIns="29845" rIns="0" bIns="0" rtlCol="0">
            <a:spAutoFit/>
          </a:bodyPr>
          <a:lstStyle/>
          <a:p>
            <a:pPr marL="12700" marR="5080" indent="62230" algn="just">
              <a:lnSpc>
                <a:spcPts val="1210"/>
              </a:lnSpc>
              <a:spcBef>
                <a:spcPts val="235"/>
              </a:spcBef>
              <a:defRPr b="0" i="0"/>
            </a:pPr>
            <a:r>
              <a:rPr lang="2057" sz="1100" b="1">
                <a:solidFill>
                  <a:srgbClr val="FFFFFF"/>
                </a:solidFill>
                <a:latin typeface="Calibri"/>
                <a:cs typeface="Calibri"/>
              </a:rPr>
              <a:t> SKILLS ASSESSMENT PROGRAMME </a:t>
            </a:r>
            <a:endParaRPr sz="1100">
              <a:latin typeface="Calibri"/>
              <a:cs typeface="Calibri"/>
            </a:endParaRPr>
          </a:p>
        </p:txBody>
      </p:sp>
      <p:sp>
        <p:nvSpPr>
          <p:cNvPr id="20" name="object 20"/>
          <p:cNvSpPr txBox="1"/>
          <p:nvPr/>
        </p:nvSpPr>
        <p:spPr>
          <a:xfrm>
            <a:off x="7628001" y="5830011"/>
            <a:ext cx="895231" cy="180520"/>
          </a:xfrm>
          <a:prstGeom prst="rect">
            <a:avLst/>
          </a:prstGeom>
        </p:spPr>
        <p:txBody>
          <a:bodyPr vert="horz" wrap="square" lIns="0" tIns="12700" rIns="0" bIns="0" rtlCol="0">
            <a:spAutoFit/>
          </a:bodyPr>
          <a:lstStyle/>
          <a:p>
            <a:pPr marL="12700">
              <a:lnSpc>
                <a:spcPct val="100000"/>
              </a:lnSpc>
              <a:spcBef>
                <a:spcPts val="100"/>
              </a:spcBef>
              <a:defRPr b="0" i="0"/>
            </a:pPr>
            <a:r>
              <a:rPr lang="2057" sz="1100" b="1" spc="-5">
                <a:solidFill>
                  <a:srgbClr val="FFFFFF"/>
                </a:solidFill>
                <a:latin typeface="Calibri"/>
                <a:cs typeface="Calibri"/>
              </a:rPr>
              <a:t>DIAGNOSTIC</a:t>
            </a:r>
            <a:endParaRPr sz="1100">
              <a:latin typeface="Calibri"/>
              <a:cs typeface="Calibri"/>
            </a:endParaRPr>
          </a:p>
        </p:txBody>
      </p:sp>
      <p:sp>
        <p:nvSpPr>
          <p:cNvPr id="21" name="object 21"/>
          <p:cNvSpPr txBox="1"/>
          <p:nvPr/>
        </p:nvSpPr>
        <p:spPr>
          <a:xfrm>
            <a:off x="7082790" y="3865245"/>
            <a:ext cx="709441" cy="180520"/>
          </a:xfrm>
          <a:prstGeom prst="rect">
            <a:avLst/>
          </a:prstGeom>
        </p:spPr>
        <p:txBody>
          <a:bodyPr vert="horz" wrap="square" lIns="0" tIns="12700" rIns="0" bIns="0" rtlCol="0">
            <a:spAutoFit/>
          </a:bodyPr>
          <a:lstStyle/>
          <a:p>
            <a:pPr marL="12700">
              <a:lnSpc>
                <a:spcPct val="100000"/>
              </a:lnSpc>
              <a:spcBef>
                <a:spcPts val="100"/>
              </a:spcBef>
              <a:defRPr b="0" i="0"/>
            </a:pPr>
            <a:r>
              <a:rPr lang="2057" sz="1100" b="1">
                <a:solidFill>
                  <a:srgbClr val="FFFFFF"/>
                </a:solidFill>
                <a:latin typeface="Calibri"/>
                <a:cs typeface="Calibri"/>
              </a:rPr>
              <a:t>ITINERARY</a:t>
            </a:r>
            <a:r>
              <a:rPr lang="2057" sz="1100" b="0">
                <a:solidFill>
                  <a:srgbClr val="FFFFFF"/>
                </a:solidFill>
                <a:latin typeface="Calibri"/>
                <a:cs typeface="Calibri"/>
              </a:rPr>
              <a:t> </a:t>
            </a:r>
            <a:endParaRPr sz="1100">
              <a:latin typeface="Calibri"/>
              <a:cs typeface="Calibri"/>
            </a:endParaRPr>
          </a:p>
        </p:txBody>
      </p:sp>
      <p:sp>
        <p:nvSpPr>
          <p:cNvPr id="22" name="object 22"/>
          <p:cNvSpPr txBox="1"/>
          <p:nvPr/>
        </p:nvSpPr>
        <p:spPr>
          <a:xfrm>
            <a:off x="8489442" y="1632584"/>
            <a:ext cx="1602129" cy="287307"/>
          </a:xfrm>
          <a:prstGeom prst="rect">
            <a:avLst/>
          </a:prstGeom>
        </p:spPr>
        <p:txBody>
          <a:bodyPr vert="horz" wrap="square" lIns="0" tIns="12700" rIns="0" bIns="0" rtlCol="0">
            <a:spAutoFit/>
          </a:bodyPr>
          <a:lstStyle/>
          <a:p>
            <a:pPr marL="12700">
              <a:lnSpc>
                <a:spcPct val="100000"/>
              </a:lnSpc>
              <a:spcBef>
                <a:spcPts val="100"/>
              </a:spcBef>
              <a:defRPr b="0" i="0"/>
            </a:pPr>
            <a:r>
              <a:rPr lang="2057" sz="1800" b="1" spc="-10">
                <a:solidFill>
                  <a:srgbClr val="B32433"/>
                </a:solidFill>
                <a:latin typeface="Calibri"/>
                <a:cs typeface="Calibri"/>
              </a:rPr>
              <a:t>SINGLE STORY</a:t>
            </a:r>
            <a:r>
              <a:rPr lang="2057" sz="1800" b="1" spc="-85">
                <a:solidFill>
                  <a:srgbClr val="B32433"/>
                </a:solidFill>
                <a:latin typeface="Calibri"/>
                <a:cs typeface="Calibri"/>
              </a:rPr>
              <a:t> </a:t>
            </a:r>
            <a:endParaRPr sz="1800">
              <a:latin typeface="Calibri"/>
              <a:cs typeface="Calibri"/>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761978" y="6432905"/>
            <a:ext cx="184334"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16</a:t>
            </a:r>
            <a:endParaRPr sz="1000">
              <a:latin typeface="Lucida Sans Unicode"/>
              <a:cs typeface="Lucida Sans Unicode"/>
            </a:endParaRPr>
          </a:p>
        </p:txBody>
      </p:sp>
      <p:sp>
        <p:nvSpPr>
          <p:cNvPr id="4" name="object 4"/>
          <p:cNvSpPr txBox="1">
            <a:spLocks noGrp="1"/>
          </p:cNvSpPr>
          <p:nvPr>
            <p:ph type="title"/>
          </p:nvPr>
        </p:nvSpPr>
        <p:spPr>
          <a:xfrm>
            <a:off x="916939" y="168655"/>
            <a:ext cx="8718815" cy="887982"/>
          </a:xfrm>
          <a:prstGeom prst="rect">
            <a:avLst/>
          </a:prstGeom>
        </p:spPr>
        <p:txBody>
          <a:bodyPr vert="horz" wrap="square" lIns="0" tIns="64135" rIns="0" bIns="0" rtlCol="0">
            <a:spAutoFit/>
          </a:bodyPr>
          <a:lstStyle/>
          <a:p>
            <a:pPr marL="12700" marR="5080">
              <a:lnSpc>
                <a:spcPts val="3240"/>
              </a:lnSpc>
              <a:spcBef>
                <a:spcPts val="505"/>
              </a:spcBef>
              <a:defRPr b="0" i="0"/>
            </a:pPr>
            <a:r>
              <a:rPr lang="2057" sz="3000" b="1" spc="-5">
                <a:latin typeface="Lucida Sans Unicode"/>
                <a:cs typeface="Lucida Sans Unicode"/>
              </a:rPr>
              <a:t>The Skills Evaluation System and its contribution to Employability. </a:t>
            </a:r>
            <a:r>
              <a:rPr lang="2057" sz="3000" b="1" spc="-155">
                <a:latin typeface="Lucida Sans Unicode"/>
                <a:cs typeface="Lucida Sans Unicode"/>
              </a:rPr>
              <a:t> </a:t>
            </a:r>
            <a:r>
              <a:rPr lang="2057" sz="3000" b="0" spc="-5">
                <a:latin typeface="Lucida Sans Unicode"/>
                <a:cs typeface="Lucida Sans Unicode"/>
              </a:rPr>
              <a:t> </a:t>
            </a:r>
            <a:r>
              <a:rPr lang="2057" sz="3000" b="1">
                <a:latin typeface="Lucida Sans Unicode"/>
                <a:cs typeface="Lucida Sans Unicode"/>
              </a:rPr>
              <a:t>LEV</a:t>
            </a:r>
            <a:r>
              <a:rPr lang="2057" sz="3000" b="0">
                <a:latin typeface="Lucida Sans Unicode"/>
                <a:cs typeface="Lucida Sans Unicode"/>
              </a:rPr>
              <a:t> </a:t>
            </a:r>
            <a:r>
              <a:rPr lang="2057" sz="3000" b="1">
                <a:latin typeface="Lucida Sans Unicode"/>
                <a:cs typeface="Lucida Sans Unicode"/>
              </a:rPr>
              <a:t>Pillar</a:t>
            </a:r>
            <a:r>
              <a:rPr lang="2057" sz="3000" b="1" spc="-100">
                <a:latin typeface="Lucida Sans Unicode"/>
                <a:cs typeface="Lucida Sans Unicode"/>
              </a:rPr>
              <a:t> </a:t>
            </a:r>
            <a:endParaRPr sz="3000">
              <a:latin typeface="Lucida Sans Unicode"/>
              <a:cs typeface="Lucida Sans Unicode"/>
            </a:endParaRPr>
          </a:p>
        </p:txBody>
      </p:sp>
      <p:sp>
        <p:nvSpPr>
          <p:cNvPr id="5" name="object 5"/>
          <p:cNvSpPr txBox="1"/>
          <p:nvPr/>
        </p:nvSpPr>
        <p:spPr>
          <a:xfrm>
            <a:off x="916939" y="6438697"/>
            <a:ext cx="3728635" cy="150010"/>
          </a:xfrm>
          <a:prstGeom prst="rect">
            <a:avLst/>
          </a:prstGeom>
        </p:spPr>
        <p:txBody>
          <a:bodyPr vert="horz" wrap="square" lIns="0" tIns="12700" rIns="0" bIns="0" rtlCol="0">
            <a:spAutoFit/>
          </a:bodyPr>
          <a:lstStyle/>
          <a:p>
            <a:pPr marL="12700">
              <a:lnSpc>
                <a:spcPct val="100000"/>
              </a:lnSpc>
              <a:spcBef>
                <a:spcPts val="100"/>
              </a:spcBef>
              <a:defRPr b="0" i="0"/>
            </a:pPr>
            <a:r>
              <a:rPr lang="2057" sz="900" spc="-5">
                <a:latin typeface="Lucida Sans Unicode"/>
                <a:cs typeface="Lucida Sans Unicode"/>
              </a:rPr>
              <a:t>Footer. Itaque earum </a:t>
            </a:r>
            <a:r>
              <a:rPr lang="2057" sz="900">
                <a:solidFill>
                  <a:srgbClr val="B32433"/>
                </a:solidFill>
                <a:latin typeface="Lucida Sans Unicode"/>
                <a:cs typeface="Lucida Sans Unicode"/>
              </a:rPr>
              <a:t>rerum</a:t>
            </a:r>
            <a:r>
              <a:rPr lang="2057" sz="900" spc="-5">
                <a:latin typeface="Lucida Sans Unicode"/>
                <a:cs typeface="Lucida Sans Unicode"/>
              </a:rPr>
              <a:t> hic tenetur a </a:t>
            </a:r>
            <a:r>
              <a:rPr lang="2057" sz="900" spc="-5">
                <a:solidFill>
                  <a:srgbClr val="B32433"/>
                </a:solidFill>
                <a:latin typeface="Lucida Sans Unicode"/>
                <a:cs typeface="Lucida Sans Unicode"/>
              </a:rPr>
              <a:t>sapiente</a:t>
            </a:r>
            <a:r>
              <a:rPr lang="2057" sz="900" spc="35">
                <a:solidFill>
                  <a:srgbClr val="B32433"/>
                </a:solidFill>
                <a:latin typeface="Lucida Sans Unicode"/>
                <a:cs typeface="Lucida Sans Unicode"/>
              </a:rPr>
              <a:t> </a:t>
            </a:r>
            <a:r>
              <a:rPr lang="2057" sz="900" spc="-5">
                <a:solidFill>
                  <a:srgbClr val="B32433"/>
                </a:solidFill>
                <a:latin typeface="Lucida Sans Unicode"/>
                <a:cs typeface="Lucida Sans Unicode"/>
              </a:rPr>
              <a:t> delectus.</a:t>
            </a:r>
            <a:endParaRPr sz="900">
              <a:latin typeface="Lucida Sans Unicode"/>
              <a:cs typeface="Lucida Sans Unicode"/>
            </a:endParaRPr>
          </a:p>
        </p:txBody>
      </p:sp>
      <p:sp>
        <p:nvSpPr>
          <p:cNvPr id="6" name="object 6"/>
          <p:cNvSpPr txBox="1"/>
          <p:nvPr/>
        </p:nvSpPr>
        <p:spPr>
          <a:xfrm>
            <a:off x="8192770" y="3802760"/>
            <a:ext cx="1907538" cy="393458"/>
          </a:xfrm>
          <a:prstGeom prst="rect">
            <a:avLst/>
          </a:prstGeom>
        </p:spPr>
        <p:txBody>
          <a:bodyPr vert="horz" wrap="square" lIns="0" tIns="12065" rIns="0" bIns="0" rtlCol="0">
            <a:spAutoFit/>
          </a:bodyPr>
          <a:lstStyle/>
          <a:p>
            <a:pPr marL="12700">
              <a:lnSpc>
                <a:spcPct val="100000"/>
              </a:lnSpc>
              <a:spcBef>
                <a:spcPts val="95"/>
              </a:spcBef>
              <a:defRPr b="0" i="0"/>
            </a:pPr>
            <a:r>
              <a:rPr lang="2057" sz="2500" b="1" spc="-5">
                <a:latin typeface="Calibri"/>
                <a:cs typeface="Calibri"/>
              </a:rPr>
              <a:t>Employability</a:t>
            </a:r>
            <a:endParaRPr sz="2500">
              <a:latin typeface="Calibri"/>
              <a:cs typeface="Calibri"/>
            </a:endParaRPr>
          </a:p>
        </p:txBody>
      </p:sp>
      <p:sp>
        <p:nvSpPr>
          <p:cNvPr id="7" name="object 7"/>
          <p:cNvSpPr txBox="1"/>
          <p:nvPr/>
        </p:nvSpPr>
        <p:spPr>
          <a:xfrm>
            <a:off x="8823706" y="2124837"/>
            <a:ext cx="642633" cy="181156"/>
          </a:xfrm>
          <a:prstGeom prst="rect">
            <a:avLst/>
          </a:prstGeom>
        </p:spPr>
        <p:txBody>
          <a:bodyPr vert="horz" wrap="square" lIns="0" tIns="13335" rIns="0" bIns="0" rtlCol="0">
            <a:spAutoFit/>
          </a:bodyPr>
          <a:lstStyle/>
          <a:p>
            <a:pPr marL="12700">
              <a:lnSpc>
                <a:spcPct val="100000"/>
              </a:lnSpc>
              <a:spcBef>
                <a:spcPts val="105"/>
              </a:spcBef>
              <a:defRPr b="0" i="0"/>
            </a:pPr>
            <a:r>
              <a:rPr lang="2057" sz="1100" b="1" spc="-5">
                <a:latin typeface="Calibri"/>
                <a:cs typeface="Calibri"/>
              </a:rPr>
              <a:t>Training</a:t>
            </a:r>
            <a:endParaRPr sz="1100">
              <a:latin typeface="Calibri"/>
              <a:cs typeface="Calibri"/>
            </a:endParaRPr>
          </a:p>
        </p:txBody>
      </p:sp>
      <p:sp>
        <p:nvSpPr>
          <p:cNvPr id="8" name="object 8"/>
          <p:cNvSpPr txBox="1"/>
          <p:nvPr/>
        </p:nvSpPr>
        <p:spPr>
          <a:xfrm>
            <a:off x="10504678" y="3371850"/>
            <a:ext cx="713260" cy="181156"/>
          </a:xfrm>
          <a:prstGeom prst="rect">
            <a:avLst/>
          </a:prstGeom>
        </p:spPr>
        <p:txBody>
          <a:bodyPr vert="horz" wrap="square" lIns="0" tIns="13335" rIns="0" bIns="0" rtlCol="0">
            <a:spAutoFit/>
          </a:bodyPr>
          <a:lstStyle/>
          <a:p>
            <a:pPr marL="12700">
              <a:lnSpc>
                <a:spcPct val="100000"/>
              </a:lnSpc>
              <a:spcBef>
                <a:spcPts val="105"/>
              </a:spcBef>
              <a:defRPr b="0" i="0"/>
            </a:pPr>
            <a:r>
              <a:rPr lang="2057" sz="1100" b="1" spc="-5">
                <a:latin typeface="Calibri"/>
                <a:cs typeface="Calibri"/>
              </a:rPr>
              <a:t>Guidance</a:t>
            </a:r>
            <a:endParaRPr sz="1100">
              <a:latin typeface="Calibri"/>
              <a:cs typeface="Calibri"/>
            </a:endParaRPr>
          </a:p>
        </p:txBody>
      </p:sp>
      <p:sp>
        <p:nvSpPr>
          <p:cNvPr id="9" name="object 9"/>
          <p:cNvSpPr/>
          <p:nvPr/>
        </p:nvSpPr>
        <p:spPr>
          <a:xfrm>
            <a:off x="6728459" y="1539239"/>
            <a:ext cx="4831080" cy="4661916"/>
          </a:xfrm>
          <a:prstGeom prst="rect">
            <a:avLst/>
          </a:prstGeom>
          <a:blipFill>
            <a:blip r:embed="rId2"/>
            <a:stretch>
              <a:fillRect/>
            </a:stretch>
          </a:blipFill>
        </p:spPr>
        <p:txBody>
          <a:bodyPr wrap="square" lIns="0" tIns="0" rIns="0" bIns="0" rtlCol="0"/>
          <a:lstStyle/>
          <a:p>
            <a:endParaRPr/>
          </a:p>
        </p:txBody>
      </p:sp>
      <p:sp>
        <p:nvSpPr>
          <p:cNvPr id="10" name="object 10"/>
          <p:cNvSpPr txBox="1"/>
          <p:nvPr/>
        </p:nvSpPr>
        <p:spPr>
          <a:xfrm>
            <a:off x="9748773" y="5496255"/>
            <a:ext cx="916229" cy="180520"/>
          </a:xfrm>
          <a:prstGeom prst="rect">
            <a:avLst/>
          </a:prstGeom>
        </p:spPr>
        <p:txBody>
          <a:bodyPr vert="horz" wrap="square" lIns="0" tIns="12700" rIns="0" bIns="0" rtlCol="0">
            <a:spAutoFit/>
          </a:bodyPr>
          <a:lstStyle/>
          <a:p>
            <a:pPr marL="12700">
              <a:lnSpc>
                <a:spcPct val="100000"/>
              </a:lnSpc>
              <a:spcBef>
                <a:spcPts val="100"/>
              </a:spcBef>
              <a:defRPr b="0" i="0"/>
            </a:pPr>
            <a:r>
              <a:rPr lang="2057" sz="1100" b="1" spc="-5">
                <a:latin typeface="Calibri"/>
                <a:cs typeface="Calibri"/>
              </a:rPr>
              <a:t>Intermediation</a:t>
            </a:r>
            <a:endParaRPr sz="1100">
              <a:latin typeface="Calibri"/>
              <a:cs typeface="Calibri"/>
            </a:endParaRPr>
          </a:p>
        </p:txBody>
      </p:sp>
      <p:sp>
        <p:nvSpPr>
          <p:cNvPr id="11" name="object 11"/>
          <p:cNvSpPr txBox="1"/>
          <p:nvPr/>
        </p:nvSpPr>
        <p:spPr>
          <a:xfrm>
            <a:off x="7617672" y="5082285"/>
            <a:ext cx="932773" cy="642180"/>
          </a:xfrm>
          <a:prstGeom prst="rect">
            <a:avLst/>
          </a:prstGeom>
        </p:spPr>
        <p:txBody>
          <a:bodyPr vert="horz" wrap="square" lIns="0" tIns="27305" rIns="0" bIns="0" rtlCol="0">
            <a:spAutoFit/>
          </a:bodyPr>
          <a:lstStyle/>
          <a:p>
            <a:pPr marL="12700" marR="5080" indent="-635" algn="ctr">
              <a:lnSpc>
                <a:spcPct val="91600"/>
              </a:lnSpc>
              <a:spcBef>
                <a:spcPts val="215"/>
              </a:spcBef>
              <a:defRPr b="0" i="0"/>
            </a:pPr>
            <a:r>
              <a:rPr lang="2057" sz="1100" b="1" dirty="0">
                <a:latin typeface="Calibri"/>
                <a:cs typeface="Calibri"/>
              </a:rPr>
              <a:t> Advanced labour market information service</a:t>
            </a:r>
            <a:r>
              <a:rPr lang="2057" sz="1100" b="1" spc="-65" dirty="0">
                <a:latin typeface="Calibri"/>
                <a:cs typeface="Calibri"/>
              </a:rPr>
              <a:t> </a:t>
            </a:r>
            <a:endParaRPr sz="1100" dirty="0">
              <a:latin typeface="Calibri"/>
              <a:cs typeface="Calibri"/>
            </a:endParaRPr>
          </a:p>
        </p:txBody>
      </p:sp>
      <p:sp>
        <p:nvSpPr>
          <p:cNvPr id="12" name="object 12"/>
          <p:cNvSpPr txBox="1"/>
          <p:nvPr/>
        </p:nvSpPr>
        <p:spPr>
          <a:xfrm>
            <a:off x="7148830" y="3371850"/>
            <a:ext cx="560554" cy="181156"/>
          </a:xfrm>
          <a:prstGeom prst="rect">
            <a:avLst/>
          </a:prstGeom>
        </p:spPr>
        <p:txBody>
          <a:bodyPr vert="horz" wrap="square" lIns="0" tIns="13335" rIns="0" bIns="0" rtlCol="0">
            <a:spAutoFit/>
          </a:bodyPr>
          <a:lstStyle/>
          <a:p>
            <a:pPr marL="12700">
              <a:lnSpc>
                <a:spcPct val="100000"/>
              </a:lnSpc>
              <a:spcBef>
                <a:spcPts val="105"/>
              </a:spcBef>
              <a:defRPr b="0" i="0"/>
            </a:pPr>
            <a:r>
              <a:rPr lang="2057" sz="1100" b="1" dirty="0">
                <a:latin typeface="Calibri"/>
                <a:cs typeface="Calibri"/>
              </a:rPr>
              <a:t>Insertion</a:t>
            </a:r>
            <a:r>
              <a:rPr lang="2057" sz="1100" b="0" dirty="0">
                <a:latin typeface="Calibri"/>
                <a:cs typeface="Calibri"/>
              </a:rPr>
              <a:t> </a:t>
            </a:r>
            <a:endParaRPr sz="1100" dirty="0">
              <a:latin typeface="Calibri"/>
              <a:cs typeface="Calibri"/>
            </a:endParaRPr>
          </a:p>
        </p:txBody>
      </p:sp>
      <p:sp>
        <p:nvSpPr>
          <p:cNvPr id="13" name="object 13"/>
          <p:cNvSpPr txBox="1"/>
          <p:nvPr/>
        </p:nvSpPr>
        <p:spPr>
          <a:xfrm>
            <a:off x="698496" y="3279140"/>
            <a:ext cx="5092074" cy="561901"/>
          </a:xfrm>
          <a:prstGeom prst="rect">
            <a:avLst/>
          </a:prstGeom>
        </p:spPr>
        <p:txBody>
          <a:bodyPr vert="horz" wrap="square" lIns="0" tIns="12700" rIns="0" bIns="0" rtlCol="0">
            <a:spAutoFit/>
          </a:bodyPr>
          <a:lstStyle/>
          <a:p>
            <a:pPr marL="12700" marR="5080" algn="just">
              <a:lnSpc>
                <a:spcPct val="100000"/>
              </a:lnSpc>
              <a:spcBef>
                <a:spcPts val="100"/>
              </a:spcBef>
              <a:defRPr b="0" i="0"/>
            </a:pPr>
            <a:r>
              <a:rPr lang="2057" sz="1800" b="1" spc="-10">
                <a:latin typeface="Calibri"/>
                <a:cs typeface="Calibri"/>
              </a:rPr>
              <a:t>EMPLOYABILITY IMPROVEMENT PROGRAMME THAT USES NEW TECHNOLOGIES TO SERVE JOB SEEKERS. </a:t>
            </a:r>
            <a:endParaRPr sz="1800">
              <a:latin typeface="Calibri"/>
              <a:cs typeface="Calibri"/>
            </a:endParaRPr>
          </a:p>
        </p:txBody>
      </p:sp>
      <p:sp>
        <p:nvSpPr>
          <p:cNvPr id="14" name="object 12">
            <a:extLst>
              <a:ext uri="{FF2B5EF4-FFF2-40B4-BE49-F238E27FC236}">
                <a16:creationId xmlns:a16="http://schemas.microsoft.com/office/drawing/2014/main" id="{A01A8914-481D-EA79-5216-E251B4C8D84C}"/>
              </a:ext>
            </a:extLst>
          </p:cNvPr>
          <p:cNvSpPr txBox="1"/>
          <p:nvPr/>
        </p:nvSpPr>
        <p:spPr>
          <a:xfrm>
            <a:off x="8905785" y="2215415"/>
            <a:ext cx="560554" cy="181156"/>
          </a:xfrm>
          <a:prstGeom prst="rect">
            <a:avLst/>
          </a:prstGeom>
        </p:spPr>
        <p:txBody>
          <a:bodyPr vert="horz" wrap="square" lIns="0" tIns="13335" rIns="0" bIns="0" rtlCol="0">
            <a:spAutoFit/>
          </a:bodyPr>
          <a:lstStyle/>
          <a:p>
            <a:pPr marL="12700">
              <a:lnSpc>
                <a:spcPct val="100000"/>
              </a:lnSpc>
              <a:spcBef>
                <a:spcPts val="105"/>
              </a:spcBef>
              <a:defRPr b="0" i="0"/>
            </a:pPr>
            <a:r>
              <a:rPr lang="es-ES" sz="1100" b="1" dirty="0">
                <a:latin typeface="Calibri"/>
                <a:cs typeface="Calibri"/>
              </a:rPr>
              <a:t>Training</a:t>
            </a:r>
            <a:r>
              <a:rPr lang="2057" sz="1100" b="0" dirty="0">
                <a:latin typeface="Calibri"/>
                <a:cs typeface="Calibri"/>
              </a:rPr>
              <a:t> </a:t>
            </a:r>
            <a:endParaRPr sz="1100" dirty="0">
              <a:latin typeface="Calibri"/>
              <a:cs typeface="Calibri"/>
            </a:endParaRPr>
          </a:p>
        </p:txBody>
      </p:sp>
      <p:sp>
        <p:nvSpPr>
          <p:cNvPr id="15" name="object 12">
            <a:extLst>
              <a:ext uri="{FF2B5EF4-FFF2-40B4-BE49-F238E27FC236}">
                <a16:creationId xmlns:a16="http://schemas.microsoft.com/office/drawing/2014/main" id="{F1578988-446F-459B-987C-8DA4FF67C22E}"/>
              </a:ext>
            </a:extLst>
          </p:cNvPr>
          <p:cNvSpPr txBox="1"/>
          <p:nvPr/>
        </p:nvSpPr>
        <p:spPr>
          <a:xfrm>
            <a:off x="10578652" y="3469512"/>
            <a:ext cx="713259" cy="182742"/>
          </a:xfrm>
          <a:prstGeom prst="rect">
            <a:avLst/>
          </a:prstGeom>
        </p:spPr>
        <p:txBody>
          <a:bodyPr vert="horz" wrap="square" lIns="0" tIns="13335" rIns="0" bIns="0" rtlCol="0">
            <a:spAutoFit/>
          </a:bodyPr>
          <a:lstStyle/>
          <a:p>
            <a:pPr marL="12700">
              <a:lnSpc>
                <a:spcPct val="100000"/>
              </a:lnSpc>
              <a:spcBef>
                <a:spcPts val="105"/>
              </a:spcBef>
              <a:defRPr b="0" i="0"/>
            </a:pPr>
            <a:r>
              <a:rPr lang="es-ES" sz="1100" b="1" dirty="0" err="1">
                <a:latin typeface="Calibri"/>
                <a:cs typeface="Calibri"/>
              </a:rPr>
              <a:t>Orientation</a:t>
            </a:r>
            <a:r>
              <a:rPr lang="2057" sz="1100" b="0" dirty="0">
                <a:latin typeface="Calibri"/>
                <a:cs typeface="Calibri"/>
              </a:rPr>
              <a:t> </a:t>
            </a:r>
            <a:endParaRPr sz="1100" dirty="0">
              <a:latin typeface="Calibri"/>
              <a:cs typeface="Calibri"/>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30833" y="1531137"/>
            <a:ext cx="7089963" cy="2656064"/>
          </a:xfrm>
          <a:prstGeom prst="rect">
            <a:avLst/>
          </a:prstGeom>
        </p:spPr>
        <p:txBody>
          <a:bodyPr vert="horz" wrap="square" lIns="0" tIns="139065" rIns="0" bIns="0" rtlCol="0">
            <a:spAutoFit/>
          </a:bodyPr>
          <a:lstStyle/>
          <a:p>
            <a:pPr marL="12700">
              <a:lnSpc>
                <a:spcPct val="100000"/>
              </a:lnSpc>
              <a:spcBef>
                <a:spcPts val="1095"/>
              </a:spcBef>
              <a:defRPr b="0" i="0"/>
            </a:pPr>
            <a:r>
              <a:rPr lang="2057" sz="2800" b="1" spc="-5">
                <a:solidFill>
                  <a:srgbClr val="AEABAB"/>
                </a:solidFill>
                <a:latin typeface="Lucida Sans Unicode"/>
                <a:cs typeface="Lucida Sans Unicode"/>
              </a:rPr>
              <a:t>01.</a:t>
            </a:r>
            <a:r>
              <a:rPr lang="2057" sz="2800" b="1" spc="10">
                <a:solidFill>
                  <a:srgbClr val="AEABAB"/>
                </a:solidFill>
                <a:latin typeface="Lucida Sans Unicode"/>
                <a:cs typeface="Lucida Sans Unicode"/>
              </a:rPr>
              <a:t> </a:t>
            </a:r>
            <a:r>
              <a:rPr lang="2057" sz="2800" spc="-5">
                <a:latin typeface="Lucida Sans Unicode"/>
                <a:cs typeface="Lucida Sans Unicode"/>
              </a:rPr>
              <a:t>Background</a:t>
            </a:r>
            <a:endParaRPr sz="2800">
              <a:latin typeface="Lucida Sans Unicode"/>
              <a:cs typeface="Lucida Sans Unicode"/>
            </a:endParaRPr>
          </a:p>
          <a:p>
            <a:pPr marL="12700">
              <a:lnSpc>
                <a:spcPct val="100000"/>
              </a:lnSpc>
              <a:spcBef>
                <a:spcPts val="994"/>
              </a:spcBef>
              <a:defRPr b="0" i="0"/>
            </a:pPr>
            <a:r>
              <a:rPr lang="2057" sz="2800" b="1" spc="-5">
                <a:solidFill>
                  <a:srgbClr val="AEABAB"/>
                </a:solidFill>
                <a:latin typeface="Lucida Sans Unicode"/>
                <a:cs typeface="Lucida Sans Unicode"/>
              </a:rPr>
              <a:t>02. </a:t>
            </a:r>
            <a:r>
              <a:rPr lang="2057" sz="2800" spc="-5">
                <a:latin typeface="Lucida Sans Unicode"/>
                <a:cs typeface="Lucida Sans Unicode"/>
              </a:rPr>
              <a:t>The </a:t>
            </a:r>
            <a:r>
              <a:rPr lang="2057" sz="2800" spc="-10">
                <a:latin typeface="Lucida Sans Unicode"/>
                <a:cs typeface="Lucida Sans Unicode"/>
              </a:rPr>
              <a:t>LanSkills project</a:t>
            </a:r>
            <a:r>
              <a:rPr lang="2057" sz="2800" spc="75">
                <a:latin typeface="Lucida Sans Unicode"/>
                <a:cs typeface="Lucida Sans Unicode"/>
              </a:rPr>
              <a:t> </a:t>
            </a:r>
            <a:endParaRPr sz="2800">
              <a:latin typeface="Lucida Sans Unicode"/>
              <a:cs typeface="Lucida Sans Unicode"/>
            </a:endParaRPr>
          </a:p>
          <a:p>
            <a:pPr marL="12700">
              <a:lnSpc>
                <a:spcPct val="100000"/>
              </a:lnSpc>
              <a:spcBef>
                <a:spcPts val="1010"/>
              </a:spcBef>
              <a:defRPr b="0" i="0"/>
            </a:pPr>
            <a:r>
              <a:rPr lang="2057" sz="2800" b="1" spc="-5">
                <a:solidFill>
                  <a:srgbClr val="AEABAB"/>
                </a:solidFill>
                <a:latin typeface="Lucida Sans Unicode"/>
                <a:cs typeface="Lucida Sans Unicode"/>
              </a:rPr>
              <a:t>03. </a:t>
            </a:r>
            <a:r>
              <a:rPr lang="2057" sz="2800" spc="-5">
                <a:latin typeface="Lucida Sans Unicode"/>
                <a:cs typeface="Lucida Sans Unicode"/>
              </a:rPr>
              <a:t>What stage we are at </a:t>
            </a:r>
            <a:r>
              <a:rPr lang="2057" sz="2800" spc="15">
                <a:latin typeface="Lucida Sans Unicode"/>
                <a:cs typeface="Lucida Sans Unicode"/>
              </a:rPr>
              <a:t> </a:t>
            </a:r>
            <a:endParaRPr sz="2800">
              <a:latin typeface="Lucida Sans Unicode"/>
              <a:cs typeface="Lucida Sans Unicode"/>
            </a:endParaRPr>
          </a:p>
          <a:p>
            <a:pPr marL="12700">
              <a:lnSpc>
                <a:spcPct val="100000"/>
              </a:lnSpc>
              <a:spcBef>
                <a:spcPts val="994"/>
              </a:spcBef>
              <a:defRPr b="0" i="0"/>
            </a:pPr>
            <a:r>
              <a:rPr lang="2057" sz="2800" b="1" spc="-5">
                <a:solidFill>
                  <a:srgbClr val="AEABAB"/>
                </a:solidFill>
                <a:latin typeface="Lucida Sans Unicode"/>
                <a:cs typeface="Lucida Sans Unicode"/>
              </a:rPr>
              <a:t>04. </a:t>
            </a:r>
            <a:r>
              <a:rPr lang="2057" sz="2800" spc="-10">
                <a:latin typeface="Lucida Sans Unicode"/>
                <a:cs typeface="Lucida Sans Unicode"/>
              </a:rPr>
              <a:t>Relationship to Basque Employment Law (LEV)</a:t>
            </a:r>
            <a:r>
              <a:rPr lang="2057" sz="2800" spc="170">
                <a:latin typeface="Lucida Sans Unicode"/>
                <a:cs typeface="Lucida Sans Unicode"/>
              </a:rPr>
              <a:t> </a:t>
            </a:r>
            <a:endParaRPr sz="2800">
              <a:latin typeface="Lucida Sans Unicode"/>
              <a:cs typeface="Lucida Sans Unicode"/>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2426" y="2922777"/>
            <a:ext cx="5879778" cy="836496"/>
          </a:xfrm>
          <a:prstGeom prst="rect">
            <a:avLst/>
          </a:prstGeom>
        </p:spPr>
        <p:txBody>
          <a:bodyPr vert="horz" wrap="square" lIns="0" tIns="12700" rIns="0" bIns="0" rtlCol="0">
            <a:spAutoFit/>
          </a:bodyPr>
          <a:lstStyle/>
          <a:p>
            <a:pPr marL="12700">
              <a:lnSpc>
                <a:spcPct val="100000"/>
              </a:lnSpc>
              <a:spcBef>
                <a:spcPts val="100"/>
              </a:spcBef>
              <a:defRPr b="0" i="0"/>
            </a:pPr>
            <a:r>
              <a:rPr lang="2057" b="1">
                <a:solidFill>
                  <a:srgbClr val="AEABAB"/>
                </a:solidFill>
                <a:latin typeface="Lucida Sans Unicode"/>
                <a:cs typeface="Lucida Sans Unicode"/>
              </a:rPr>
              <a:t>01.</a:t>
            </a:r>
            <a:r>
              <a:rPr lang="2057" b="1" spc="-65">
                <a:solidFill>
                  <a:srgbClr val="AEABAB"/>
                </a:solidFill>
                <a:latin typeface="Lucida Sans Unicode"/>
                <a:cs typeface="Lucida Sans Unicode"/>
              </a:rPr>
              <a:t> </a:t>
            </a:r>
            <a:r>
              <a:rPr lang="2057" sz="5400" b="1" spc="-5">
                <a:latin typeface="Lucida Sans Unicode"/>
                <a:cs typeface="Lucida Sans Unicode"/>
              </a:rPr>
              <a:t>Background</a:t>
            </a:r>
            <a:endParaRPr sz="5400">
              <a:latin typeface="Lucida Sans Unicode"/>
              <a:cs typeface="Lucida Sans Unicode"/>
            </a:endParaRPr>
          </a:p>
        </p:txBody>
      </p:sp>
      <p:sp>
        <p:nvSpPr>
          <p:cNvPr id="3" name="object 3"/>
          <p:cNvSpPr txBox="1"/>
          <p:nvPr/>
        </p:nvSpPr>
        <p:spPr>
          <a:xfrm>
            <a:off x="11314938" y="6432905"/>
            <a:ext cx="800900"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21/09/2023</a:t>
            </a:r>
            <a:endParaRPr sz="1000">
              <a:latin typeface="Lucida Sans Unicode"/>
              <a:cs typeface="Lucida Sans Unicode"/>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dirty="0">
                <a:latin typeface="Lucida Sans Unicode"/>
                <a:cs typeface="Lucida Sans Unicode"/>
              </a:rPr>
              <a:t>21</a:t>
            </a:r>
            <a:r>
              <a:rPr lang="2057" sz="1000" spc="-5" dirty="0">
                <a:latin typeface="Lucida Sans Unicode"/>
                <a:cs typeface="Lucida Sans Unicode"/>
              </a:rPr>
              <a:t>/</a:t>
            </a:r>
            <a:r>
              <a:rPr lang="2057" sz="1000" spc="-15" dirty="0">
                <a:latin typeface="Lucida Sans Unicode"/>
                <a:cs typeface="Lucida Sans Unicode"/>
              </a:rPr>
              <a:t>09</a:t>
            </a:r>
            <a:r>
              <a:rPr lang="2057" sz="1000" spc="-5" dirty="0">
                <a:latin typeface="Lucida Sans Unicode"/>
                <a:cs typeface="Lucida Sans Unicode"/>
              </a:rPr>
              <a:t>/2023</a:t>
            </a:r>
            <a:endParaRPr sz="1000" dirty="0">
              <a:latin typeface="Lucida Sans Unicode"/>
              <a:cs typeface="Lucida Sans Unicode"/>
            </a:endParaRPr>
          </a:p>
        </p:txBody>
      </p:sp>
      <p:sp>
        <p:nvSpPr>
          <p:cNvPr id="3" name="object 3"/>
          <p:cNvSpPr txBox="1"/>
          <p:nvPr/>
        </p:nvSpPr>
        <p:spPr>
          <a:xfrm>
            <a:off x="11841226" y="6432905"/>
            <a:ext cx="106151"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4</a:t>
            </a:r>
            <a:endParaRPr sz="1000">
              <a:latin typeface="Lucida Sans Unicode"/>
              <a:cs typeface="Lucida Sans Unicode"/>
            </a:endParaRPr>
          </a:p>
        </p:txBody>
      </p:sp>
      <p:sp>
        <p:nvSpPr>
          <p:cNvPr id="4" name="object 4"/>
          <p:cNvSpPr txBox="1">
            <a:spLocks noGrp="1"/>
          </p:cNvSpPr>
          <p:nvPr>
            <p:ph type="title"/>
          </p:nvPr>
        </p:nvSpPr>
        <p:spPr>
          <a:xfrm>
            <a:off x="916939" y="374396"/>
            <a:ext cx="2539993"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Background</a:t>
            </a:r>
            <a:endParaRPr sz="3000">
              <a:latin typeface="Lucida Sans Unicode"/>
              <a:cs typeface="Lucida Sans Unicode"/>
            </a:endParaRPr>
          </a:p>
        </p:txBody>
      </p:sp>
      <p:sp>
        <p:nvSpPr>
          <p:cNvPr id="5" name="object 5"/>
          <p:cNvSpPr txBox="1"/>
          <p:nvPr/>
        </p:nvSpPr>
        <p:spPr>
          <a:xfrm>
            <a:off x="1218996" y="1630425"/>
            <a:ext cx="9536425" cy="3526503"/>
          </a:xfrm>
          <a:prstGeom prst="rect">
            <a:avLst/>
          </a:prstGeom>
        </p:spPr>
        <p:txBody>
          <a:bodyPr vert="horz" wrap="square" lIns="0" tIns="12065" rIns="0" bIns="0" rtlCol="0">
            <a:spAutoFit/>
          </a:bodyPr>
          <a:lstStyle/>
          <a:p>
            <a:pPr marL="12700" marR="5080">
              <a:lnSpc>
                <a:spcPct val="100000"/>
              </a:lnSpc>
              <a:spcBef>
                <a:spcPts val="95"/>
              </a:spcBef>
              <a:defRPr b="0" i="0"/>
            </a:pPr>
            <a:r>
              <a:rPr lang="2057" sz="2800" spc="-10">
                <a:latin typeface="Calibri"/>
                <a:cs typeface="Calibri"/>
              </a:rPr>
              <a:t>Lanbide, together with nine other partners of different nationalities, actively participates in the </a:t>
            </a:r>
            <a:r>
              <a:rPr lang="2057" sz="2800" b="1" spc="-10">
                <a:latin typeface="Calibri"/>
                <a:cs typeface="Calibri"/>
              </a:rPr>
              <a:t>European</a:t>
            </a:r>
            <a:r>
              <a:rPr lang="2057" sz="2800" b="0" spc="-15">
                <a:latin typeface="Calibri"/>
                <a:cs typeface="Calibri"/>
              </a:rPr>
              <a:t> Mid-</a:t>
            </a:r>
            <a:r>
              <a:rPr lang="2057" sz="2800" b="1" spc="-15">
                <a:latin typeface="Calibri"/>
                <a:cs typeface="Calibri"/>
              </a:rPr>
              <a:t>Life</a:t>
            </a:r>
            <a:r>
              <a:rPr lang="2057" sz="2800" b="0" spc="-5">
                <a:latin typeface="Calibri"/>
                <a:cs typeface="Calibri"/>
              </a:rPr>
              <a:t> </a:t>
            </a:r>
            <a:r>
              <a:rPr lang="2057" sz="2800" b="1" spc="-5">
                <a:latin typeface="Calibri"/>
                <a:cs typeface="Calibri"/>
              </a:rPr>
              <a:t>Skills</a:t>
            </a:r>
            <a:r>
              <a:rPr lang="2057" sz="2800" b="0" spc="-45">
                <a:latin typeface="Calibri"/>
                <a:cs typeface="Calibri"/>
              </a:rPr>
              <a:t> </a:t>
            </a:r>
            <a:r>
              <a:rPr lang="2057" sz="2800" b="1" spc="-45">
                <a:latin typeface="Calibri"/>
                <a:cs typeface="Calibri"/>
              </a:rPr>
              <a:t>Review</a:t>
            </a:r>
            <a:r>
              <a:rPr lang="2057" sz="2800" spc="-10">
                <a:latin typeface="Calibri"/>
                <a:cs typeface="Calibri"/>
              </a:rPr>
              <a:t> Project, which is part of the European Erasmus+ programme. </a:t>
            </a:r>
            <a:r>
              <a:rPr lang="2057" sz="2800" spc="-20">
                <a:latin typeface="Calibri"/>
                <a:cs typeface="Calibri"/>
              </a:rPr>
              <a:t>This project aims to </a:t>
            </a:r>
            <a:r>
              <a:rPr lang="2057" sz="2800" b="1" spc="-15">
                <a:latin typeface="Calibri"/>
                <a:cs typeface="Calibri"/>
              </a:rPr>
              <a:t>promote</a:t>
            </a:r>
            <a:r>
              <a:rPr lang="2057" sz="2800" spc="-10">
                <a:latin typeface="Calibri"/>
                <a:cs typeface="Calibri"/>
              </a:rPr>
              <a:t> the continuous review of skills and competencies in mid-life and uses the </a:t>
            </a:r>
            <a:r>
              <a:rPr lang="2057" sz="2800" spc="-35">
                <a:latin typeface="Calibri"/>
                <a:cs typeface="Calibri"/>
              </a:rPr>
              <a:t>Value</a:t>
            </a:r>
            <a:r>
              <a:rPr lang="2057" sz="2800" spc="-10">
                <a:latin typeface="Calibri"/>
                <a:cs typeface="Calibri"/>
              </a:rPr>
              <a:t> My Skills  (VMS </a:t>
            </a:r>
            <a:r>
              <a:rPr lang="2057" sz="2800" spc="-50">
                <a:latin typeface="Calibri"/>
                <a:cs typeface="Calibri"/>
              </a:rPr>
              <a:t>Tool). </a:t>
            </a:r>
            <a:r>
              <a:rPr lang="2057" sz="2800" spc="-10">
                <a:latin typeface="Calibri"/>
                <a:cs typeface="Calibri"/>
              </a:rPr>
              <a:t>This  originated with the   Skills cards designed by the trade </a:t>
            </a:r>
            <a:endParaRPr sz="2800">
              <a:latin typeface="Calibri"/>
              <a:cs typeface="Calibri"/>
            </a:endParaRPr>
          </a:p>
          <a:p>
            <a:pPr marL="12700">
              <a:lnSpc>
                <a:spcPct val="100000"/>
              </a:lnSpc>
              <a:spcBef>
                <a:spcPts val="765"/>
              </a:spcBef>
              <a:defRPr b="0" i="0"/>
            </a:pPr>
            <a:r>
              <a:rPr lang="2057" sz="2800" spc="110">
                <a:latin typeface="Calibri"/>
                <a:cs typeface="Calibri"/>
              </a:rPr>
              <a:t> </a:t>
            </a:r>
            <a:endParaRPr sz="2800">
              <a:latin typeface="Calibri"/>
              <a:cs typeface="Calibri"/>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841226" y="6432905"/>
            <a:ext cx="106151"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5</a:t>
            </a:r>
            <a:endParaRPr sz="1000">
              <a:latin typeface="Lucida Sans Unicode"/>
              <a:cs typeface="Lucida Sans Unicode"/>
            </a:endParaRPr>
          </a:p>
        </p:txBody>
      </p:sp>
      <p:sp>
        <p:nvSpPr>
          <p:cNvPr id="3" name="object 3"/>
          <p:cNvSpPr txBox="1">
            <a:spLocks noGrp="1"/>
          </p:cNvSpPr>
          <p:nvPr>
            <p:ph type="title"/>
          </p:nvPr>
        </p:nvSpPr>
        <p:spPr>
          <a:xfrm>
            <a:off x="916939" y="374396"/>
            <a:ext cx="2539993"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Background</a:t>
            </a:r>
            <a:endParaRPr sz="3000">
              <a:latin typeface="Lucida Sans Unicode"/>
              <a:cs typeface="Lucida Sans Unicode"/>
            </a:endParaRPr>
          </a:p>
        </p:txBody>
      </p:sp>
      <p:sp>
        <p:nvSpPr>
          <p:cNvPr id="4" name="object 4"/>
          <p:cNvSpPr txBox="1"/>
          <p:nvPr/>
        </p:nvSpPr>
        <p:spPr>
          <a:xfrm>
            <a:off x="1218996" y="1630425"/>
            <a:ext cx="10124394" cy="4530807"/>
          </a:xfrm>
          <a:prstGeom prst="rect">
            <a:avLst/>
          </a:prstGeom>
        </p:spPr>
        <p:txBody>
          <a:bodyPr vert="horz" wrap="square" lIns="0" tIns="12065" rIns="0" bIns="0" rtlCol="0">
            <a:spAutoFit/>
          </a:bodyPr>
          <a:lstStyle/>
          <a:p>
            <a:pPr marL="12700" marR="1146810">
              <a:lnSpc>
                <a:spcPct val="100000"/>
              </a:lnSpc>
              <a:spcBef>
                <a:spcPts val="95"/>
              </a:spcBef>
              <a:defRPr b="0" i="0"/>
            </a:pPr>
            <a:r>
              <a:rPr lang="2057" sz="2800" spc="-20">
                <a:latin typeface="Calibri"/>
                <a:cs typeface="Calibri"/>
              </a:rPr>
              <a:t>This project was created to develop innovative </a:t>
            </a:r>
            <a:r>
              <a:rPr lang="2057" sz="2800" spc="-10">
                <a:latin typeface="Calibri"/>
                <a:cs typeface="Calibri"/>
              </a:rPr>
              <a:t>materials</a:t>
            </a:r>
            <a:r>
              <a:rPr lang="2057" sz="2800" spc="-20">
                <a:latin typeface="Calibri"/>
                <a:cs typeface="Calibri"/>
              </a:rPr>
              <a:t> to </a:t>
            </a:r>
            <a:r>
              <a:rPr lang="2057" sz="2800" spc="-15">
                <a:latin typeface="Calibri"/>
                <a:cs typeface="Calibri"/>
              </a:rPr>
              <a:t>support</a:t>
            </a:r>
            <a:r>
              <a:rPr lang="2057" sz="2800" spc="220">
                <a:latin typeface="Calibri"/>
                <a:cs typeface="Calibri"/>
              </a:rPr>
              <a:t> </a:t>
            </a:r>
            <a:r>
              <a:rPr lang="2057" sz="2800" spc="-10">
                <a:latin typeface="Calibri"/>
                <a:cs typeface="Calibri"/>
              </a:rPr>
              <a:t> skills review work:</a:t>
            </a:r>
            <a:endParaRPr sz="2800">
              <a:latin typeface="Calibri"/>
              <a:cs typeface="Calibri"/>
            </a:endParaRPr>
          </a:p>
          <a:p>
            <a:pPr>
              <a:lnSpc>
                <a:spcPct val="100000"/>
              </a:lnSpc>
              <a:spcBef>
                <a:spcPts val="5"/>
              </a:spcBef>
            </a:pPr>
            <a:endParaRPr sz="2750">
              <a:latin typeface="Calibri"/>
              <a:cs typeface="Calibri"/>
            </a:endParaRPr>
          </a:p>
          <a:p>
            <a:pPr marL="469265" marR="5080" indent="-457200">
              <a:lnSpc>
                <a:spcPct val="100000"/>
              </a:lnSpc>
              <a:buFont typeface="Arial"/>
              <a:buChar char="•"/>
              <a:tabLst>
                <a:tab pos="469265" algn="l"/>
                <a:tab pos="469900" algn="l"/>
              </a:tabLst>
              <a:defRPr b="0" i="0"/>
            </a:pPr>
            <a:r>
              <a:rPr lang="2057" sz="2800" spc="-5">
                <a:latin typeface="Calibri"/>
                <a:cs typeface="Calibri"/>
              </a:rPr>
              <a:t>It was felt that there was  that would allow interested people to see the positive impacts of returning to learning or reinforcing or acquiring greater skills in certain professional and life areas. </a:t>
            </a:r>
            <a:endParaRPr sz="2800">
              <a:latin typeface="Calibri"/>
              <a:cs typeface="Calibri"/>
            </a:endParaRPr>
          </a:p>
          <a:p>
            <a:pPr>
              <a:lnSpc>
                <a:spcPct val="100000"/>
              </a:lnSpc>
              <a:spcBef>
                <a:spcPts val="10"/>
              </a:spcBef>
              <a:buFont typeface="Arial"/>
              <a:buChar char="•"/>
            </a:pPr>
            <a:endParaRPr sz="2750">
              <a:latin typeface="Calibri"/>
              <a:cs typeface="Calibri"/>
            </a:endParaRPr>
          </a:p>
          <a:p>
            <a:pPr marL="469265" marR="635000" indent="-457200">
              <a:lnSpc>
                <a:spcPct val="100000"/>
              </a:lnSpc>
              <a:buFont typeface="Arial"/>
              <a:buChar char="•"/>
              <a:tabLst>
                <a:tab pos="469265" algn="l"/>
                <a:tab pos="469900" algn="l"/>
              </a:tabLst>
              <a:defRPr b="0" i="0"/>
            </a:pPr>
            <a:r>
              <a:rPr lang="2057" sz="2800" spc="-5">
                <a:latin typeface="Calibri"/>
                <a:cs typeface="Calibri"/>
              </a:rPr>
              <a:t>In the first phase the </a:t>
            </a:r>
            <a:r>
              <a:rPr lang="2057" sz="2800" spc="-20">
                <a:latin typeface="Calibri"/>
                <a:cs typeface="Calibri"/>
              </a:rPr>
              <a:t>tool</a:t>
            </a:r>
            <a:r>
              <a:rPr lang="2057" sz="2800" spc="-5">
                <a:latin typeface="Calibri"/>
                <a:cs typeface="Calibri"/>
              </a:rPr>
              <a:t> identified its </a:t>
            </a:r>
            <a:r>
              <a:rPr lang="2057" sz="2800" spc="-15">
                <a:latin typeface="Calibri"/>
                <a:cs typeface="Calibri"/>
              </a:rPr>
              <a:t>target</a:t>
            </a:r>
            <a:r>
              <a:rPr lang="2057" sz="2800" spc="195">
                <a:latin typeface="Calibri"/>
                <a:cs typeface="Calibri"/>
              </a:rPr>
              <a:t> </a:t>
            </a:r>
            <a:r>
              <a:rPr lang="2057" sz="2800" spc="-15">
                <a:latin typeface="Calibri"/>
                <a:cs typeface="Calibri"/>
              </a:rPr>
              <a:t> population as low-skilled adults in the last phase of their working lives. </a:t>
            </a:r>
            <a:endParaRPr sz="2800">
              <a:latin typeface="Calibri"/>
              <a:cs typeface="Calibri"/>
            </a:endParaRPr>
          </a:p>
          <a:p>
            <a:pPr marL="469265">
              <a:lnSpc>
                <a:spcPct val="100000"/>
              </a:lnSpc>
              <a:spcBef>
                <a:spcPts val="755"/>
              </a:spcBef>
              <a:defRPr b="0" i="0"/>
            </a:pPr>
            <a:r>
              <a:rPr lang="2057" sz="2800" spc="15">
                <a:latin typeface="Calibri"/>
                <a:cs typeface="Calibri"/>
              </a:rPr>
              <a:t> </a:t>
            </a:r>
            <a:endParaRPr sz="2800">
              <a:latin typeface="Calibri"/>
              <a:cs typeface="Calibri"/>
            </a:endParaRPr>
          </a:p>
          <a:p>
            <a:pPr marR="199390" algn="r">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1385" y="2924301"/>
            <a:ext cx="8829526" cy="836496"/>
          </a:xfrm>
          <a:prstGeom prst="rect">
            <a:avLst/>
          </a:prstGeom>
        </p:spPr>
        <p:txBody>
          <a:bodyPr vert="horz" wrap="square" lIns="0" tIns="12700" rIns="0" bIns="0" rtlCol="0">
            <a:spAutoFit/>
          </a:bodyPr>
          <a:lstStyle/>
          <a:p>
            <a:pPr marL="12700">
              <a:lnSpc>
                <a:spcPct val="100000"/>
              </a:lnSpc>
              <a:spcBef>
                <a:spcPts val="100"/>
              </a:spcBef>
              <a:defRPr b="0" i="0"/>
            </a:pPr>
            <a:r>
              <a:rPr lang="2057" b="1">
                <a:solidFill>
                  <a:srgbClr val="AEABAB"/>
                </a:solidFill>
                <a:latin typeface="Lucida Sans Unicode"/>
                <a:cs typeface="Lucida Sans Unicode"/>
              </a:rPr>
              <a:t>02. </a:t>
            </a:r>
            <a:r>
              <a:rPr lang="2057" sz="5400" b="1">
                <a:latin typeface="Lucida Sans Unicode"/>
                <a:cs typeface="Lucida Sans Unicode"/>
              </a:rPr>
              <a:t>The Lan Skills project</a:t>
            </a:r>
            <a:r>
              <a:rPr lang="2057" sz="5400" b="1" spc="-145">
                <a:latin typeface="Lucida Sans"/>
                <a:cs typeface="Lucida Sans"/>
              </a:rPr>
              <a:t> </a:t>
            </a:r>
            <a:endParaRPr sz="5400">
              <a:latin typeface="Lucida Sans"/>
              <a:cs typeface="Lucida Sans"/>
            </a:endParaRPr>
          </a:p>
        </p:txBody>
      </p:sp>
      <p:sp>
        <p:nvSpPr>
          <p:cNvPr id="3" name="object 3"/>
          <p:cNvSpPr txBox="1"/>
          <p:nvPr/>
        </p:nvSpPr>
        <p:spPr>
          <a:xfrm>
            <a:off x="11314938" y="6432905"/>
            <a:ext cx="800900"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65">
                <a:latin typeface="Lucida Sans Unicode"/>
                <a:cs typeface="Lucida Sans Unicode"/>
              </a:rPr>
              <a:t>21/09/20236</a:t>
            </a:r>
            <a:endParaRPr sz="1000">
              <a:latin typeface="Lucida Sans Unicode"/>
              <a:cs typeface="Lucida Sans Unicode"/>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841226" y="6432905"/>
            <a:ext cx="106151"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7</a:t>
            </a:r>
            <a:endParaRPr sz="1000">
              <a:latin typeface="Lucida Sans Unicode"/>
              <a:cs typeface="Lucida Sans Unicode"/>
            </a:endParaRPr>
          </a:p>
        </p:txBody>
      </p:sp>
      <p:sp>
        <p:nvSpPr>
          <p:cNvPr id="4" name="object 4"/>
          <p:cNvSpPr txBox="1">
            <a:spLocks noGrp="1"/>
          </p:cNvSpPr>
          <p:nvPr>
            <p:ph type="title"/>
          </p:nvPr>
        </p:nvSpPr>
        <p:spPr>
          <a:xfrm>
            <a:off x="916939" y="374396"/>
            <a:ext cx="7084061"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0">
                <a:latin typeface="Lucida Sans Unicode"/>
                <a:cs typeface="Lucida Sans Unicode"/>
              </a:rPr>
              <a:t>What the Lan </a:t>
            </a:r>
            <a:r>
              <a:rPr lang="2057" sz="3000" b="1">
                <a:latin typeface="Lucida Sans Unicode"/>
                <a:cs typeface="Lucida Sans Unicode"/>
              </a:rPr>
              <a:t>Skills Project Is </a:t>
            </a:r>
            <a:r>
              <a:rPr lang="2057" sz="3000" b="1" spc="-110">
                <a:latin typeface="Lucida Sans Unicode"/>
                <a:cs typeface="Lucida Sans Unicode"/>
              </a:rPr>
              <a:t> </a:t>
            </a:r>
            <a:endParaRPr sz="3000" dirty="0">
              <a:latin typeface="Lucida Sans Unicode"/>
              <a:cs typeface="Lucida Sans Unicode"/>
            </a:endParaRPr>
          </a:p>
        </p:txBody>
      </p:sp>
      <p:sp>
        <p:nvSpPr>
          <p:cNvPr id="5" name="object 5"/>
          <p:cNvSpPr txBox="1">
            <a:spLocks noGrp="1"/>
          </p:cNvSpPr>
          <p:nvPr>
            <p:ph type="body" idx="1"/>
          </p:nvPr>
        </p:nvSpPr>
        <p:spPr>
          <a:xfrm>
            <a:off x="496087" y="1747520"/>
            <a:ext cx="11199825" cy="2936701"/>
          </a:xfrm>
          <a:prstGeom prst="rect">
            <a:avLst/>
          </a:prstGeom>
        </p:spPr>
        <p:txBody>
          <a:bodyPr vert="horz" wrap="square" lIns="0" tIns="12700" rIns="0" bIns="0" rtlCol="0">
            <a:spAutoFit/>
          </a:bodyPr>
          <a:lstStyle/>
          <a:p>
            <a:pPr marL="1050925" marR="5080" indent="-744220">
              <a:lnSpc>
                <a:spcPct val="100000"/>
              </a:lnSpc>
              <a:spcBef>
                <a:spcPts val="100"/>
              </a:spcBef>
              <a:buAutoNum type="arabicPeriod"/>
              <a:tabLst>
                <a:tab pos="1051560" algn="l"/>
                <a:tab pos="1052195" algn="l"/>
              </a:tabLst>
              <a:defRPr b="0" i="0"/>
            </a:pPr>
            <a:r>
              <a:rPr lang="2057" spc="-5" dirty="0"/>
              <a:t>The LanSkills project is a Lanbide </a:t>
            </a:r>
            <a:r>
              <a:rPr lang="2057" spc="-25" dirty="0"/>
              <a:t>platform</a:t>
            </a:r>
            <a:r>
              <a:rPr lang="2057" spc="-5" dirty="0"/>
              <a:t> for improving </a:t>
            </a:r>
            <a:r>
              <a:rPr lang="2057" spc="-15" dirty="0"/>
              <a:t>understanding</a:t>
            </a:r>
            <a:r>
              <a:rPr lang="2057" spc="-5" dirty="0"/>
              <a:t> of trends in the demand for professionals and skills in the Basque </a:t>
            </a:r>
            <a:r>
              <a:rPr lang="2057" spc="-10" dirty="0"/>
              <a:t>labour market</a:t>
            </a:r>
            <a:r>
              <a:rPr lang="2057" spc="-100" dirty="0"/>
              <a:t> </a:t>
            </a:r>
            <a:r>
              <a:rPr lang="2057" spc="-10" dirty="0"/>
              <a:t>.</a:t>
            </a:r>
          </a:p>
          <a:p>
            <a:pPr marL="1050925" marR="165735" indent="-744220">
              <a:lnSpc>
                <a:spcPct val="100000"/>
              </a:lnSpc>
              <a:spcBef>
                <a:spcPts val="1205"/>
              </a:spcBef>
              <a:buAutoNum type="arabicPeriod"/>
              <a:tabLst>
                <a:tab pos="1051560" algn="l"/>
                <a:tab pos="1052195" algn="l"/>
              </a:tabLst>
              <a:defRPr b="0" i="0"/>
            </a:pPr>
            <a:r>
              <a:rPr lang="2057" spc="-30" dirty="0"/>
              <a:t>It is aimed at labour market analysts, job</a:t>
            </a:r>
            <a:r>
              <a:rPr lang="2057" spc="-10" dirty="0"/>
              <a:t> seekers and socio-economic agents.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841226" y="6432905"/>
            <a:ext cx="106151"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8</a:t>
            </a:r>
            <a:endParaRPr sz="1000">
              <a:latin typeface="Lucida Sans Unicode"/>
              <a:cs typeface="Lucida Sans Unicode"/>
            </a:endParaRPr>
          </a:p>
        </p:txBody>
      </p:sp>
      <p:sp>
        <p:nvSpPr>
          <p:cNvPr id="4" name="object 4"/>
          <p:cNvSpPr txBox="1"/>
          <p:nvPr/>
        </p:nvSpPr>
        <p:spPr>
          <a:xfrm>
            <a:off x="916939" y="374396"/>
            <a:ext cx="4656229"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The Lan Skills Tool</a:t>
            </a:r>
            <a:r>
              <a:rPr lang="2057" sz="3000" b="0">
                <a:latin typeface="Lucida Sans Unicode"/>
                <a:cs typeface="Lucida Sans Unicode"/>
              </a:rPr>
              <a:t> </a:t>
            </a:r>
            <a:r>
              <a:rPr lang="2057" sz="3000" b="1" spc="-114">
                <a:latin typeface="Lucida Sans Unicode"/>
                <a:cs typeface="Lucida Sans Unicode"/>
              </a:rPr>
              <a:t> </a:t>
            </a:r>
            <a:endParaRPr sz="3000">
              <a:latin typeface="Lucida Sans Unicode"/>
              <a:cs typeface="Lucida Sans Unicode"/>
            </a:endParaRPr>
          </a:p>
        </p:txBody>
      </p:sp>
      <p:sp>
        <p:nvSpPr>
          <p:cNvPr id="5" name="object 5"/>
          <p:cNvSpPr txBox="1">
            <a:spLocks noGrp="1"/>
          </p:cNvSpPr>
          <p:nvPr>
            <p:ph type="title"/>
          </p:nvPr>
        </p:nvSpPr>
        <p:spPr>
          <a:xfrm>
            <a:off x="1280541" y="1744167"/>
            <a:ext cx="9610165" cy="622287"/>
          </a:xfrm>
          <a:prstGeom prst="rect">
            <a:avLst/>
          </a:prstGeom>
        </p:spPr>
        <p:txBody>
          <a:bodyPr vert="horz" wrap="square" lIns="0" tIns="12065" rIns="0" bIns="0" rtlCol="0">
            <a:spAutoFit/>
          </a:bodyPr>
          <a:lstStyle/>
          <a:p>
            <a:pPr marL="12700">
              <a:lnSpc>
                <a:spcPct val="100000"/>
              </a:lnSpc>
              <a:spcBef>
                <a:spcPts val="95"/>
              </a:spcBef>
              <a:defRPr b="0" i="0"/>
            </a:pPr>
            <a:r>
              <a:rPr lang="2057" sz="4000" spc="-20">
                <a:latin typeface="Calibri"/>
                <a:cs typeface="Calibri"/>
              </a:rPr>
              <a:t>It includes a  that allows:</a:t>
            </a:r>
            <a:endParaRPr sz="4000">
              <a:latin typeface="Calibri"/>
              <a:cs typeface="Calibri"/>
            </a:endParaRPr>
          </a:p>
        </p:txBody>
      </p:sp>
      <p:sp>
        <p:nvSpPr>
          <p:cNvPr id="6" name="object 6"/>
          <p:cNvSpPr txBox="1"/>
          <p:nvPr/>
        </p:nvSpPr>
        <p:spPr>
          <a:xfrm>
            <a:off x="1280541" y="2921253"/>
            <a:ext cx="9422533" cy="2362020"/>
          </a:xfrm>
          <a:prstGeom prst="rect">
            <a:avLst/>
          </a:prstGeom>
        </p:spPr>
        <p:txBody>
          <a:bodyPr vert="horz" wrap="square" lIns="0" tIns="12700" rIns="0" bIns="0" rtlCol="0">
            <a:spAutoFit/>
          </a:bodyPr>
          <a:lstStyle/>
          <a:p>
            <a:pPr marL="469900" marR="880744" indent="-457200">
              <a:lnSpc>
                <a:spcPct val="100000"/>
              </a:lnSpc>
              <a:spcBef>
                <a:spcPts val="100"/>
              </a:spcBef>
              <a:buFont typeface="Arial"/>
              <a:buChar char="•"/>
              <a:tabLst>
                <a:tab pos="469265" algn="l"/>
                <a:tab pos="469900" algn="l"/>
              </a:tabLst>
              <a:defRPr b="0" i="0"/>
            </a:pPr>
            <a:r>
              <a:rPr lang="2057" sz="3600" b="1" spc="-25">
                <a:latin typeface="Calibri"/>
                <a:cs typeface="Calibri"/>
              </a:rPr>
              <a:t>Evaluating users’ own skills</a:t>
            </a:r>
            <a:r>
              <a:rPr lang="2057" sz="3600" b="0" spc="-25">
                <a:latin typeface="Calibri"/>
                <a:cs typeface="Calibri"/>
              </a:rPr>
              <a:t> and those most in demand for an occupation.</a:t>
            </a:r>
            <a:r>
              <a:rPr lang="2057" sz="3600" spc="-20">
                <a:latin typeface="Calibri"/>
                <a:cs typeface="Calibri"/>
              </a:rPr>
              <a:t> </a:t>
            </a:r>
            <a:r>
              <a:rPr lang="2057" sz="3600" spc="-5">
                <a:latin typeface="Calibri"/>
                <a:cs typeface="Calibri"/>
              </a:rPr>
              <a:t> </a:t>
            </a:r>
            <a:endParaRPr sz="3600">
              <a:latin typeface="Calibri"/>
              <a:cs typeface="Calibri"/>
            </a:endParaRPr>
          </a:p>
          <a:p>
            <a:pPr marL="469900" marR="5080" indent="-457200">
              <a:lnSpc>
                <a:spcPct val="100000"/>
              </a:lnSpc>
              <a:spcBef>
                <a:spcPts val="1200"/>
              </a:spcBef>
              <a:buFont typeface="Arial"/>
              <a:buChar char="•"/>
              <a:tabLst>
                <a:tab pos="469265" algn="l"/>
                <a:tab pos="469900" algn="l"/>
              </a:tabLst>
              <a:defRPr b="0" i="0"/>
            </a:pPr>
            <a:r>
              <a:rPr lang="2057" sz="3600" b="1" spc="-5">
                <a:latin typeface="Calibri"/>
                <a:cs typeface="Calibri"/>
              </a:rPr>
              <a:t>Identify needs for updating skills</a:t>
            </a:r>
            <a:r>
              <a:rPr lang="2057" sz="3600" b="0" spc="-5">
                <a:latin typeface="Calibri"/>
                <a:cs typeface="Calibri"/>
              </a:rPr>
              <a:t>, </a:t>
            </a:r>
            <a:r>
              <a:rPr lang="2057" sz="3600" spc="-5">
                <a:latin typeface="Calibri"/>
                <a:cs typeface="Calibri"/>
              </a:rPr>
              <a:t>trends</a:t>
            </a:r>
            <a:r>
              <a:rPr lang="2057" sz="3600" spc="-10">
                <a:latin typeface="Calibri"/>
                <a:cs typeface="Calibri"/>
              </a:rPr>
              <a:t>  and opportunities in similar occupations.</a:t>
            </a:r>
            <a:r>
              <a:rPr lang="2057" sz="3600" b="0" spc="-10">
                <a:latin typeface="Calibri"/>
                <a:cs typeface="Calibri"/>
              </a:rPr>
              <a:t> </a:t>
            </a:r>
            <a:endParaRPr sz="3600">
              <a:latin typeface="Calibri"/>
              <a:cs typeface="Calibri"/>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339578" y="6432905"/>
            <a:ext cx="799629"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15">
                <a:latin typeface="Lucida Sans Unicode"/>
                <a:cs typeface="Lucida Sans Unicode"/>
              </a:rPr>
              <a:t>21</a:t>
            </a:r>
            <a:r>
              <a:rPr lang="2057" sz="1000" spc="-5">
                <a:latin typeface="Lucida Sans Unicode"/>
                <a:cs typeface="Lucida Sans Unicode"/>
              </a:rPr>
              <a:t>/</a:t>
            </a:r>
            <a:r>
              <a:rPr lang="2057" sz="1000" spc="-15">
                <a:latin typeface="Lucida Sans Unicode"/>
                <a:cs typeface="Lucida Sans Unicode"/>
              </a:rPr>
              <a:t>09</a:t>
            </a:r>
            <a:r>
              <a:rPr lang="2057" sz="1000" spc="-5">
                <a:latin typeface="Lucida Sans Unicode"/>
                <a:cs typeface="Lucida Sans Unicode"/>
              </a:rPr>
              <a:t>/2023</a:t>
            </a:r>
            <a:endParaRPr sz="1000">
              <a:latin typeface="Lucida Sans Unicode"/>
              <a:cs typeface="Lucida Sans Unicode"/>
            </a:endParaRPr>
          </a:p>
        </p:txBody>
      </p:sp>
      <p:sp>
        <p:nvSpPr>
          <p:cNvPr id="3" name="object 3"/>
          <p:cNvSpPr txBox="1"/>
          <p:nvPr/>
        </p:nvSpPr>
        <p:spPr>
          <a:xfrm>
            <a:off x="11841226" y="6432905"/>
            <a:ext cx="106151" cy="164629"/>
          </a:xfrm>
          <a:prstGeom prst="rect">
            <a:avLst/>
          </a:prstGeom>
        </p:spPr>
        <p:txBody>
          <a:bodyPr vert="horz" wrap="square" lIns="0" tIns="12065" rIns="0" bIns="0" rtlCol="0">
            <a:spAutoFit/>
          </a:bodyPr>
          <a:lstStyle/>
          <a:p>
            <a:pPr marL="12700">
              <a:lnSpc>
                <a:spcPct val="100000"/>
              </a:lnSpc>
              <a:spcBef>
                <a:spcPts val="95"/>
              </a:spcBef>
              <a:defRPr b="0" i="0"/>
            </a:pPr>
            <a:r>
              <a:rPr lang="2057" sz="1000" spc="-5">
                <a:latin typeface="Lucida Sans Unicode"/>
                <a:cs typeface="Lucida Sans Unicode"/>
              </a:rPr>
              <a:t>9</a:t>
            </a:r>
            <a:endParaRPr sz="1000">
              <a:latin typeface="Lucida Sans Unicode"/>
              <a:cs typeface="Lucida Sans Unicode"/>
            </a:endParaRPr>
          </a:p>
        </p:txBody>
      </p:sp>
      <p:sp>
        <p:nvSpPr>
          <p:cNvPr id="4" name="object 4"/>
          <p:cNvSpPr txBox="1"/>
          <p:nvPr/>
        </p:nvSpPr>
        <p:spPr>
          <a:xfrm>
            <a:off x="988567" y="356108"/>
            <a:ext cx="4109035" cy="470370"/>
          </a:xfrm>
          <a:prstGeom prst="rect">
            <a:avLst/>
          </a:prstGeom>
        </p:spPr>
        <p:txBody>
          <a:bodyPr vert="horz" wrap="square" lIns="0" tIns="12700" rIns="0" bIns="0" rtlCol="0">
            <a:spAutoFit/>
          </a:bodyPr>
          <a:lstStyle/>
          <a:p>
            <a:pPr marL="12700">
              <a:lnSpc>
                <a:spcPct val="100000"/>
              </a:lnSpc>
              <a:spcBef>
                <a:spcPts val="100"/>
              </a:spcBef>
              <a:defRPr b="0" i="0"/>
            </a:pPr>
            <a:r>
              <a:rPr lang="2057" sz="3000" b="1">
                <a:latin typeface="Lucida Sans Unicode"/>
                <a:cs typeface="Lucida Sans Unicode"/>
              </a:rPr>
              <a:t>Information Inputs</a:t>
            </a:r>
            <a:r>
              <a:rPr lang="2057" sz="3000" b="1" spc="-90">
                <a:latin typeface="Lucida Sans Unicode"/>
                <a:cs typeface="Lucida Sans Unicode"/>
              </a:rPr>
              <a:t> </a:t>
            </a:r>
            <a:endParaRPr sz="3000">
              <a:latin typeface="Lucida Sans Unicode"/>
              <a:cs typeface="Lucida Sans Unicode"/>
            </a:endParaRPr>
          </a:p>
        </p:txBody>
      </p:sp>
      <p:sp>
        <p:nvSpPr>
          <p:cNvPr id="5" name="object 5"/>
          <p:cNvSpPr txBox="1">
            <a:spLocks noGrp="1"/>
          </p:cNvSpPr>
          <p:nvPr>
            <p:ph type="title"/>
          </p:nvPr>
        </p:nvSpPr>
        <p:spPr>
          <a:xfrm>
            <a:off x="1280540" y="1747520"/>
            <a:ext cx="8015859" cy="566822"/>
          </a:xfrm>
          <a:prstGeom prst="rect">
            <a:avLst/>
          </a:prstGeom>
        </p:spPr>
        <p:txBody>
          <a:bodyPr vert="horz" wrap="square" lIns="0" tIns="12700" rIns="0" bIns="0" rtlCol="0">
            <a:spAutoFit/>
          </a:bodyPr>
          <a:lstStyle/>
          <a:p>
            <a:pPr marL="12700">
              <a:lnSpc>
                <a:spcPct val="100000"/>
              </a:lnSpc>
              <a:spcBef>
                <a:spcPts val="100"/>
              </a:spcBef>
              <a:defRPr b="0" i="0"/>
            </a:pPr>
            <a:r>
              <a:rPr lang="2057" sz="3600" dirty="0">
                <a:latin typeface="Calibri"/>
                <a:cs typeface="Calibri"/>
              </a:rPr>
              <a:t>Analysis of the Basque labour market. </a:t>
            </a:r>
            <a:r>
              <a:rPr lang="2057" sz="3600" spc="-114" dirty="0">
                <a:latin typeface="Calibri"/>
                <a:cs typeface="Calibri"/>
              </a:rPr>
              <a:t> </a:t>
            </a:r>
            <a:endParaRPr sz="3600" dirty="0">
              <a:latin typeface="Calibri"/>
              <a:cs typeface="Calibri"/>
            </a:endParaRPr>
          </a:p>
        </p:txBody>
      </p:sp>
      <p:sp>
        <p:nvSpPr>
          <p:cNvPr id="6" name="object 6"/>
          <p:cNvSpPr txBox="1"/>
          <p:nvPr/>
        </p:nvSpPr>
        <p:spPr>
          <a:xfrm>
            <a:off x="1270880" y="2924301"/>
            <a:ext cx="9675768" cy="3094907"/>
          </a:xfrm>
          <a:prstGeom prst="rect">
            <a:avLst/>
          </a:prstGeom>
        </p:spPr>
        <p:txBody>
          <a:bodyPr vert="horz" wrap="square" lIns="0" tIns="13335" rIns="0" bIns="0" rtlCol="0">
            <a:spAutoFit/>
          </a:bodyPr>
          <a:lstStyle/>
          <a:p>
            <a:pPr marL="469900" marR="5080" indent="-457200" algn="just">
              <a:lnSpc>
                <a:spcPct val="100000"/>
              </a:lnSpc>
              <a:spcBef>
                <a:spcPts val="105"/>
              </a:spcBef>
              <a:buFont typeface="Arial"/>
              <a:buChar char="•"/>
              <a:tabLst>
                <a:tab pos="469900" algn="l"/>
              </a:tabLst>
              <a:defRPr b="0" i="0"/>
            </a:pPr>
            <a:r>
              <a:rPr lang="2057" sz="3200" b="1" spc="-10">
                <a:latin typeface="Calibri"/>
                <a:cs typeface="Calibri"/>
              </a:rPr>
              <a:t>Explore the labour market in the Basque Country by looking at the main comparative indicators of the EU Labour Force Survey.</a:t>
            </a:r>
            <a:endParaRPr sz="3200">
              <a:latin typeface="Calibri"/>
              <a:cs typeface="Calibri"/>
            </a:endParaRPr>
          </a:p>
          <a:p>
            <a:pPr marL="469900" marR="307340" indent="-457200" algn="just">
              <a:lnSpc>
                <a:spcPct val="100000"/>
              </a:lnSpc>
              <a:spcBef>
                <a:spcPts val="1200"/>
              </a:spcBef>
              <a:buFont typeface="Arial"/>
              <a:buChar char="•"/>
              <a:tabLst>
                <a:tab pos="469900" algn="l"/>
              </a:tabLst>
              <a:defRPr b="0" i="0"/>
            </a:pPr>
            <a:r>
              <a:rPr lang="2057" sz="3200" spc="-5">
                <a:latin typeface="Calibri"/>
                <a:cs typeface="Calibri"/>
              </a:rPr>
              <a:t>Understand the </a:t>
            </a:r>
            <a:r>
              <a:rPr lang="2057" sz="3200" b="1" spc="-5">
                <a:latin typeface="Calibri"/>
                <a:cs typeface="Calibri"/>
              </a:rPr>
              <a:t>demand for professionals and skills obtained by analysing online</a:t>
            </a:r>
            <a:r>
              <a:rPr lang="2057" sz="3200">
                <a:latin typeface="Calibri"/>
                <a:cs typeface="Calibri"/>
              </a:rPr>
              <a:t> </a:t>
            </a:r>
            <a:r>
              <a:rPr lang="2057" sz="3200" b="1" spc="-5">
                <a:latin typeface="Calibri"/>
                <a:cs typeface="Calibri"/>
              </a:rPr>
              <a:t>job</a:t>
            </a:r>
            <a:r>
              <a:rPr lang="2057" sz="3200" b="0">
                <a:latin typeface="Calibri"/>
                <a:cs typeface="Calibri"/>
              </a:rPr>
              <a:t> offers collected between 2019 and </a:t>
            </a:r>
            <a:r>
              <a:rPr lang="2057" sz="3200" spc="20">
                <a:latin typeface="Calibri"/>
                <a:cs typeface="Calibri"/>
              </a:rPr>
              <a:t> </a:t>
            </a:r>
            <a:r>
              <a:rPr lang="2057" sz="3200" spc="-5">
                <a:latin typeface="Calibri"/>
                <a:cs typeface="Calibri"/>
              </a:rPr>
              <a:t>2022. </a:t>
            </a:r>
            <a:endParaRPr sz="3200">
              <a:latin typeface="Calibri"/>
              <a:cs typeface="Calibri"/>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8.04.09"/>
  <p:tag name="AS_TITLE" val="Aspose.Slides for .NET 4.0 Client Profile"/>
  <p:tag name="AS_VERSION" val="18.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637</Words>
  <Application>Microsoft Office PowerPoint</Application>
  <PresentationFormat>Panorámica</PresentationFormat>
  <Paragraphs>99</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Lucida Sans</vt:lpstr>
      <vt:lpstr>Lucida Sans Unicode</vt:lpstr>
      <vt:lpstr>Segoe UI Symbol</vt:lpstr>
      <vt:lpstr>Symbol</vt:lpstr>
      <vt:lpstr>Office Theme</vt:lpstr>
      <vt:lpstr>Skills Assessment   LanSkills Project</vt:lpstr>
      <vt:lpstr>Presentación de PowerPoint</vt:lpstr>
      <vt:lpstr>01. Background</vt:lpstr>
      <vt:lpstr>Background</vt:lpstr>
      <vt:lpstr>Background</vt:lpstr>
      <vt:lpstr>02. The Lan Skills project </vt:lpstr>
      <vt:lpstr>What the Lan Skills Project Is  </vt:lpstr>
      <vt:lpstr>It includes a  that allows:</vt:lpstr>
      <vt:lpstr>Analysis of the Basque labour market.  </vt:lpstr>
      <vt:lpstr>Analysis of demand for different skills  </vt:lpstr>
      <vt:lpstr>Skills Assessment </vt:lpstr>
      <vt:lpstr>03. What stage are we at? </vt:lpstr>
      <vt:lpstr>Path Travelled So Far  </vt:lpstr>
      <vt:lpstr>Relationship to Basque Employment Law (LEV) </vt:lpstr>
      <vt:lpstr>The Skills Evaluation system and how it is linked to the LEV.   </vt:lpstr>
      <vt:lpstr>The Skills Evaluation System and its contribution to Employability.   LEV Pillar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Nekane Brasaola</dc:creator>
  <cp:lastModifiedBy>office02</cp:lastModifiedBy>
  <cp:revision>2</cp:revision>
  <dcterms:created xsi:type="dcterms:W3CDTF">2023-09-26T16:51:01Z</dcterms:created>
  <dcterms:modified xsi:type="dcterms:W3CDTF">2023-09-28T10:35:27Z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2023-09-21T00:00:00Z</vt:filetime>
  </property>
  <property fmtid="{D5CDD505-2E9C-101B-9397-08002B2CF9AE}" pid="3" name="Creator">
    <vt:lpwstr>Microsoft® PowerPoint® 2016</vt:lpwstr>
  </property>
  <property fmtid="{D5CDD505-2E9C-101B-9397-08002B2CF9AE}" pid="4" name="LastSaved">
    <vt:filetime>2023-09-26T00:00:00Z</vt:filetime>
  </property>
</Properties>
</file>